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charts/chart3.xml" ContentType="application/vnd.openxmlformats-officedocument.drawingml.chart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429015"/>
          <c:y val="0.0452105"/>
          <c:w val="0.799577"/>
          <c:h val="0.5282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Nominal Price</c:v>
                </c:pt>
              </c:strCache>
            </c:strRef>
          </c:tx>
          <c:spPr>
            <a:noFill/>
            <a:ln w="47625" cap="flat">
              <a:solidFill>
                <a:srgbClr val="4A7EBB"/>
              </a:solidFill>
              <a:prstDash val="solid"/>
              <a:bevel/>
            </a:ln>
            <a:effectLst/>
          </c:spPr>
          <c:marker>
            <c:symbol val="none"/>
            <c:size val="20"/>
            <c:spPr>
              <a:solidFill>
                <a:srgbClr val="000000">
                  <a:alpha val="0"/>
                </a:srgbClr>
              </a:solidFill>
              <a:ln w="47625" cap="flat">
                <a:solidFill>
                  <a:srgbClr val="4A7EBB"/>
                </a:solidFill>
                <a:prstDash val="solid"/>
                <a:bevel/>
              </a:ln>
              <a:effectLst/>
            </c:spPr>
          </c:marker>
          <c:dLbls>
            <c:numFmt formatCode="0.###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Sheet1!$B$1:$AO$1</c:f>
              <c:strCache>
                <c:ptCount val="4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</c:strCache>
            </c:strRef>
          </c:cat>
          <c:val>
            <c:numRef>
              <c:f>Sheet1!$B$2:$AO$2</c:f>
              <c:numCache>
                <c:ptCount val="40"/>
                <c:pt idx="0">
                  <c:v>9.350000</c:v>
                </c:pt>
                <c:pt idx="1">
                  <c:v>12.210000</c:v>
                </c:pt>
                <c:pt idx="2">
                  <c:v>13.100000</c:v>
                </c:pt>
                <c:pt idx="3">
                  <c:v>14.400000</c:v>
                </c:pt>
                <c:pt idx="4">
                  <c:v>14.950000</c:v>
                </c:pt>
                <c:pt idx="5">
                  <c:v>25.100000</c:v>
                </c:pt>
                <c:pt idx="6">
                  <c:v>37.420000</c:v>
                </c:pt>
                <c:pt idx="7">
                  <c:v>35.750000</c:v>
                </c:pt>
                <c:pt idx="8">
                  <c:v>31.830000</c:v>
                </c:pt>
                <c:pt idx="9">
                  <c:v>29.080000</c:v>
                </c:pt>
                <c:pt idx="10">
                  <c:v>28.750000</c:v>
                </c:pt>
                <c:pt idx="11">
                  <c:v>26.920000</c:v>
                </c:pt>
                <c:pt idx="12">
                  <c:v>14.440000</c:v>
                </c:pt>
                <c:pt idx="13">
                  <c:v>17.750000</c:v>
                </c:pt>
                <c:pt idx="14">
                  <c:v>14.870000</c:v>
                </c:pt>
                <c:pt idx="15">
                  <c:v>18.330000</c:v>
                </c:pt>
                <c:pt idx="16">
                  <c:v>23.190000</c:v>
                </c:pt>
                <c:pt idx="17">
                  <c:v>20.200000</c:v>
                </c:pt>
                <c:pt idx="18">
                  <c:v>19.250000</c:v>
                </c:pt>
                <c:pt idx="19">
                  <c:v>16.750000</c:v>
                </c:pt>
                <c:pt idx="20">
                  <c:v>15.660000</c:v>
                </c:pt>
                <c:pt idx="21">
                  <c:v>16.750000</c:v>
                </c:pt>
                <c:pt idx="22">
                  <c:v>20.460000</c:v>
                </c:pt>
                <c:pt idx="23">
                  <c:v>18.640000</c:v>
                </c:pt>
                <c:pt idx="24">
                  <c:v>11.910000</c:v>
                </c:pt>
                <c:pt idx="25">
                  <c:v>16.560000</c:v>
                </c:pt>
                <c:pt idx="26">
                  <c:v>27.390000</c:v>
                </c:pt>
                <c:pt idx="27">
                  <c:v>23.000000</c:v>
                </c:pt>
                <c:pt idx="28">
                  <c:v>22.810000</c:v>
                </c:pt>
                <c:pt idx="29">
                  <c:v>27.690000</c:v>
                </c:pt>
                <c:pt idx="30">
                  <c:v>37.660000</c:v>
                </c:pt>
                <c:pt idx="31">
                  <c:v>50.040000</c:v>
                </c:pt>
                <c:pt idx="32">
                  <c:v>58.300000</c:v>
                </c:pt>
                <c:pt idx="33">
                  <c:v>64.200000</c:v>
                </c:pt>
                <c:pt idx="34">
                  <c:v>91.480000</c:v>
                </c:pt>
                <c:pt idx="35">
                  <c:v>53.480000</c:v>
                </c:pt>
                <c:pt idx="36">
                  <c:v>71.210000</c:v>
                </c:pt>
                <c:pt idx="37">
                  <c:v>87.040000</c:v>
                </c:pt>
                <c:pt idx="38">
                  <c:v>86.460000</c:v>
                </c:pt>
                <c:pt idx="39">
                  <c:v>87.130000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 idx="0">
                  <c:v>Inflation Adjusted Price</c:v>
                </c:pt>
              </c:strCache>
            </c:strRef>
          </c:tx>
          <c:spPr>
            <a:noFill/>
            <a:ln w="47625" cap="flat">
              <a:solidFill>
                <a:srgbClr val="BE4B48"/>
              </a:solidFill>
              <a:prstDash val="solid"/>
              <a:bevel/>
            </a:ln>
            <a:effectLst/>
          </c:spPr>
          <c:marker>
            <c:symbol val="none"/>
            <c:size val="20"/>
            <c:spPr>
              <a:solidFill>
                <a:srgbClr val="000000">
                  <a:alpha val="0"/>
                </a:srgbClr>
              </a:solidFill>
              <a:ln w="47625" cap="flat">
                <a:solidFill>
                  <a:srgbClr val="BE4B48"/>
                </a:solidFill>
                <a:prstDash val="solid"/>
                <a:bevel/>
              </a:ln>
              <a:effectLst/>
            </c:spPr>
          </c:marker>
          <c:dLbls>
            <c:numFmt formatCode="0.###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Sheet1!$B$1:$AO$1</c:f>
              <c:strCache>
                <c:ptCount val="4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</c:strCache>
            </c:strRef>
          </c:cat>
          <c:val>
            <c:numRef>
              <c:f>Sheet1!$B$3:$AO$3</c:f>
              <c:numCache>
                <c:ptCount val="40"/>
                <c:pt idx="0">
                  <c:v>44.070000</c:v>
                </c:pt>
                <c:pt idx="1">
                  <c:v>52.780000</c:v>
                </c:pt>
                <c:pt idx="2">
                  <c:v>53.600000</c:v>
                </c:pt>
                <c:pt idx="3">
                  <c:v>55.280000</c:v>
                </c:pt>
                <c:pt idx="4">
                  <c:v>53.380000</c:v>
                </c:pt>
                <c:pt idx="5">
                  <c:v>79.750000</c:v>
                </c:pt>
                <c:pt idx="6">
                  <c:v>105.840000</c:v>
                </c:pt>
                <c:pt idx="7">
                  <c:v>91.650000</c:v>
                </c:pt>
                <c:pt idx="8">
                  <c:v>76.830000</c:v>
                </c:pt>
                <c:pt idx="9">
                  <c:v>67.980000</c:v>
                </c:pt>
                <c:pt idx="10">
                  <c:v>64.440000</c:v>
                </c:pt>
                <c:pt idx="11">
                  <c:v>58.250000</c:v>
                </c:pt>
                <c:pt idx="12">
                  <c:v>30.650000</c:v>
                </c:pt>
                <c:pt idx="13">
                  <c:v>36.360000</c:v>
                </c:pt>
                <c:pt idx="14">
                  <c:v>29.310000</c:v>
                </c:pt>
                <c:pt idx="15">
                  <c:v>34.410000</c:v>
                </c:pt>
                <c:pt idx="16">
                  <c:v>41.190000</c:v>
                </c:pt>
                <c:pt idx="17">
                  <c:v>34.530000</c:v>
                </c:pt>
                <c:pt idx="18">
                  <c:v>31.930000</c:v>
                </c:pt>
                <c:pt idx="19">
                  <c:v>27.000000</c:v>
                </c:pt>
                <c:pt idx="20">
                  <c:v>24.590000</c:v>
                </c:pt>
                <c:pt idx="21">
                  <c:v>25.590000</c:v>
                </c:pt>
                <c:pt idx="22">
                  <c:v>30.350000</c:v>
                </c:pt>
                <c:pt idx="23">
                  <c:v>27.040000</c:v>
                </c:pt>
                <c:pt idx="24">
                  <c:v>17.010000</c:v>
                </c:pt>
                <c:pt idx="25">
                  <c:v>23.080000</c:v>
                </c:pt>
                <c:pt idx="26">
                  <c:v>37.010000</c:v>
                </c:pt>
                <c:pt idx="27">
                  <c:v>30.250000</c:v>
                </c:pt>
                <c:pt idx="28">
                  <c:v>29.490000</c:v>
                </c:pt>
                <c:pt idx="29">
                  <c:v>35.050000</c:v>
                </c:pt>
                <c:pt idx="30">
                  <c:v>46.370000</c:v>
                </c:pt>
                <c:pt idx="31">
                  <c:v>59.590000</c:v>
                </c:pt>
                <c:pt idx="32">
                  <c:v>67.300000</c:v>
                </c:pt>
                <c:pt idx="33">
                  <c:v>71.940000</c:v>
                </c:pt>
                <c:pt idx="34">
                  <c:v>98.580000</c:v>
                </c:pt>
                <c:pt idx="35">
                  <c:v>57.920000</c:v>
                </c:pt>
                <c:pt idx="36">
                  <c:v>76.010000</c:v>
                </c:pt>
                <c:pt idx="37">
                  <c:v>90.080000</c:v>
                </c:pt>
                <c:pt idx="38">
                  <c:v>87.680000</c:v>
                </c:pt>
                <c:pt idx="39">
                  <c:v>87.520000</c:v>
                </c:pt>
              </c:numCache>
            </c:numRef>
          </c:val>
          <c:smooth val="0"/>
        </c:ser>
        <c:marker val="1"/>
        <c:axId val="0"/>
        <c:axId val="1"/>
      </c:lineChart>
      <c:catAx>
        <c:axId val="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000" u="none">
                <a:solidFill>
                  <a:srgbClr val="000000"/>
                </a:solidFill>
                <a:effectLst/>
                <a:latin typeface="Gill Sans MT"/>
              </a:defRPr>
            </a:pPr>
          </a:p>
        </c:txPr>
        <c:crossAx val="1"/>
        <c:crosses val="autoZero"/>
        <c:auto val="1"/>
        <c:lblAlgn val="ctr"/>
        <c:tickLblSkip val="3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ysDot"/>
              <a:bevel/>
            </a:ln>
          </c:spPr>
        </c:majorGridlines>
        <c:numFmt formatCode="0.##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000" u="none">
                <a:solidFill>
                  <a:srgbClr val="000000"/>
                </a:solidFill>
                <a:effectLst/>
                <a:latin typeface="Gill Sans MT"/>
              </a:defRPr>
            </a:pPr>
          </a:p>
        </c:txPr>
        <c:crossAx val="0"/>
        <c:crosses val="autoZero"/>
        <c:crossBetween val="between"/>
        <c:majorUnit val="27.5"/>
        <c:minorUnit val="13.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29443"/>
          <c:y val="0.954789"/>
          <c:w val="0.770557"/>
          <c:h val="0.057710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0" i="0" strike="noStrike" sz="1000" u="none">
              <a:solidFill>
                <a:srgbClr val="000000"/>
              </a:solidFill>
              <a:effectLst/>
              <a:latin typeface="Gill Sans M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63294"/>
          <c:y val="0.045435"/>
          <c:w val="0.774718"/>
          <c:h val="0.5278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Food Price Index</c:v>
                </c:pt>
              </c:strCache>
            </c:strRef>
          </c:tx>
          <c:spPr>
            <a:noFill/>
            <a:ln w="47625" cap="flat">
              <a:solidFill>
                <a:srgbClr val="4A7EBB"/>
              </a:solidFill>
              <a:prstDash val="solid"/>
              <a:bevel/>
            </a:ln>
            <a:effectLst/>
          </c:spPr>
          <c:marker>
            <c:symbol val="none"/>
            <c:size val="20"/>
            <c:spPr>
              <a:solidFill>
                <a:srgbClr val="000000">
                  <a:alpha val="0"/>
                </a:srgbClr>
              </a:solidFill>
              <a:ln w="47625" cap="flat">
                <a:solidFill>
                  <a:srgbClr val="4A7EBB"/>
                </a:solidFill>
                <a:prstDash val="solid"/>
                <a:bevel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Sheet1!$B$2:$Y$2</c:f>
              <c:numCache>
                <c:ptCount val="24"/>
                <c:pt idx="0">
                  <c:v>105.438579</c:v>
                </c:pt>
                <c:pt idx="1">
                  <c:v>103.607223</c:v>
                </c:pt>
                <c:pt idx="2">
                  <c:v>108.477291</c:v>
                </c:pt>
                <c:pt idx="3">
                  <c:v>104.625346</c:v>
                </c:pt>
                <c:pt idx="4">
                  <c:v>110.560872</c:v>
                </c:pt>
                <c:pt idx="5">
                  <c:v>123.159517</c:v>
                </c:pt>
                <c:pt idx="6">
                  <c:v>129.128674</c:v>
                </c:pt>
                <c:pt idx="7">
                  <c:v>118.462790</c:v>
                </c:pt>
                <c:pt idx="8">
                  <c:v>107.085413</c:v>
                </c:pt>
                <c:pt idx="9">
                  <c:v>92.388999</c:v>
                </c:pt>
                <c:pt idx="10">
                  <c:v>90.358496</c:v>
                </c:pt>
                <c:pt idx="11">
                  <c:v>93.355968</c:v>
                </c:pt>
                <c:pt idx="12">
                  <c:v>89.872193</c:v>
                </c:pt>
                <c:pt idx="13">
                  <c:v>97.703171</c:v>
                </c:pt>
                <c:pt idx="14">
                  <c:v>112.424636</c:v>
                </c:pt>
                <c:pt idx="15">
                  <c:v>117.310027</c:v>
                </c:pt>
                <c:pt idx="16">
                  <c:v>126.654251</c:v>
                </c:pt>
                <c:pt idx="17">
                  <c:v>158.735755</c:v>
                </c:pt>
                <c:pt idx="18">
                  <c:v>199.809358</c:v>
                </c:pt>
                <c:pt idx="19">
                  <c:v>156.949281</c:v>
                </c:pt>
                <c:pt idx="20">
                  <c:v>185.302239</c:v>
                </c:pt>
                <c:pt idx="21">
                  <c:v>227.614864</c:v>
                </c:pt>
                <c:pt idx="22">
                  <c:v>211.842579</c:v>
                </c:pt>
                <c:pt idx="23">
                  <c:v>211.353370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 idx="0">
                  <c:v>Oil Price Index</c:v>
                </c:pt>
              </c:strCache>
            </c:strRef>
          </c:tx>
          <c:spPr>
            <a:noFill/>
            <a:ln w="47625" cap="flat">
              <a:solidFill>
                <a:srgbClr val="BE4B48"/>
              </a:solidFill>
              <a:prstDash val="solid"/>
              <a:bevel/>
            </a:ln>
            <a:effectLst/>
          </c:spPr>
          <c:marker>
            <c:symbol val="none"/>
            <c:size val="20"/>
            <c:spPr>
              <a:solidFill>
                <a:srgbClr val="000000">
                  <a:alpha val="0"/>
                </a:srgbClr>
              </a:solidFill>
              <a:ln w="47625" cap="flat">
                <a:solidFill>
                  <a:srgbClr val="BE4B48"/>
                </a:solidFill>
                <a:prstDash val="solid"/>
                <a:bevel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Gill Sans MT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Sheet1!$B$1:$Y$1</c:f>
              <c:strCach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strCache>
            </c:strRef>
          </c:cat>
          <c:val>
            <c:numRef>
              <c:f>Sheet1!$B$3:$Y$3</c:f>
              <c:numCache>
                <c:ptCount val="24"/>
                <c:pt idx="0">
                  <c:v>78.913339</c:v>
                </c:pt>
                <c:pt idx="1">
                  <c:v>68.738657</c:v>
                </c:pt>
                <c:pt idx="2">
                  <c:v>65.505898</c:v>
                </c:pt>
                <c:pt idx="3">
                  <c:v>56.998639</c:v>
                </c:pt>
                <c:pt idx="4">
                  <c:v>53.289474</c:v>
                </c:pt>
                <c:pt idx="5">
                  <c:v>56.998639</c:v>
                </c:pt>
                <c:pt idx="6">
                  <c:v>69.623412</c:v>
                </c:pt>
                <c:pt idx="7">
                  <c:v>63.430127</c:v>
                </c:pt>
                <c:pt idx="8">
                  <c:v>40.528584</c:v>
                </c:pt>
                <c:pt idx="9">
                  <c:v>56.352087</c:v>
                </c:pt>
                <c:pt idx="10">
                  <c:v>93.205535</c:v>
                </c:pt>
                <c:pt idx="11">
                  <c:v>78.266788</c:v>
                </c:pt>
                <c:pt idx="12">
                  <c:v>77.620236</c:v>
                </c:pt>
                <c:pt idx="13">
                  <c:v>94.226407</c:v>
                </c:pt>
                <c:pt idx="14">
                  <c:v>128.153358</c:v>
                </c:pt>
                <c:pt idx="15">
                  <c:v>170.281307</c:v>
                </c:pt>
                <c:pt idx="16">
                  <c:v>198.389292</c:v>
                </c:pt>
                <c:pt idx="17">
                  <c:v>218.466425</c:v>
                </c:pt>
                <c:pt idx="18">
                  <c:v>311.297641</c:v>
                </c:pt>
                <c:pt idx="19">
                  <c:v>181.987296</c:v>
                </c:pt>
                <c:pt idx="20">
                  <c:v>242.320780</c:v>
                </c:pt>
                <c:pt idx="21">
                  <c:v>296.188748</c:v>
                </c:pt>
                <c:pt idx="22">
                  <c:v>294.215064</c:v>
                </c:pt>
                <c:pt idx="23">
                  <c:v>296.495009</c:v>
                </c:pt>
              </c:numCache>
            </c:numRef>
          </c:val>
          <c:smooth val="0"/>
        </c:ser>
        <c:marker val="1"/>
        <c:axId val="0"/>
        <c:axId val="1"/>
      </c:lineChart>
      <c:catAx>
        <c:axId val="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000" u="none">
                <a:solidFill>
                  <a:srgbClr val="000000"/>
                </a:solidFill>
                <a:effectLst/>
                <a:latin typeface="Gill Sans MT"/>
              </a:defRPr>
            </a:pPr>
          </a:p>
        </c:txPr>
        <c:crossAx val="1"/>
        <c:crosses val="autoZero"/>
        <c:auto val="1"/>
        <c:lblAlgn val="ctr"/>
        <c:tickLblSkip val="2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ysDot"/>
              <a:bevel/>
            </a:ln>
          </c:spPr>
        </c:majorGridlines>
        <c:numFmt formatCode="0.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000" u="none">
                <a:solidFill>
                  <a:srgbClr val="000000"/>
                </a:solidFill>
                <a:effectLst/>
                <a:latin typeface="Gill Sans MT"/>
              </a:defRPr>
            </a:pPr>
          </a:p>
        </c:txPr>
        <c:crossAx val="0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44037"/>
          <c:y val="0.954565"/>
          <c:w val="0.755963"/>
          <c:h val="0.05793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0" i="0" strike="noStrike" sz="1000" u="none">
              <a:solidFill>
                <a:srgbClr val="000000"/>
              </a:solidFill>
              <a:effectLst/>
              <a:latin typeface="Gill Sans MT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768627"/>
          <c:y val="0.0340364"/>
          <c:w val="0.923137"/>
          <c:h val="0.906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 idx="0">
                  <c:v>Actual</c:v>
                </c:pt>
              </c:strCache>
            </c:strRef>
          </c:tx>
          <c:spPr>
            <a:solidFill>
              <a:srgbClr val="4F81BD"/>
            </a:solidFill>
            <a:ln w="28575" cap="flat">
              <a:solidFill>
                <a:srgbClr val="4A7EBB"/>
              </a:solidFill>
              <a:prstDash val="solid"/>
              <a:bevel/>
            </a:ln>
            <a:effectLst/>
          </c:spPr>
          <c:marker>
            <c:symbol val="square"/>
            <c:size val="2"/>
            <c:spPr>
              <a:solidFill>
                <a:srgbClr val="4F81BD"/>
              </a:solidFill>
              <a:ln w="15875" cap="flat">
                <a:solidFill>
                  <a:srgbClr val="4A7EBB"/>
                </a:solidFill>
                <a:prstDash val="solid"/>
                <a:bevel/>
              </a:ln>
              <a:effectLst/>
            </c:spPr>
          </c:marker>
          <c:dLbls>
            <c:numFmt formatCode="0.#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Georgia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2008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strCache>
            </c:strRef>
          </c:cat>
          <c:val>
            <c:numRef>
              <c:f>Sheet1!$B$2:$J$2</c:f>
              <c:numCache>
                <c:ptCount val="4"/>
                <c:pt idx="0">
                  <c:v>2.500000</c:v>
                </c:pt>
                <c:pt idx="1">
                  <c:v>13.000000</c:v>
                </c:pt>
                <c:pt idx="2">
                  <c:v>41.000000</c:v>
                </c:pt>
                <c:pt idx="3">
                  <c:v>64.200000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 idx="0">
                  <c:v>IEA, 2002</c:v>
                </c:pt>
              </c:strCache>
            </c:strRef>
          </c:tx>
          <c:spPr>
            <a:noFill/>
            <a:ln w="28575" cap="flat">
              <a:solidFill>
                <a:srgbClr val="BE4B48"/>
              </a:solidFill>
              <a:prstDash val="solid"/>
              <a:bevel/>
            </a:ln>
            <a:effectLst/>
          </c:spPr>
          <c:marker>
            <c:symbol val="none"/>
            <c:size val="2"/>
            <c:spPr>
              <a:solidFill>
                <a:srgbClr val="000000">
                  <a:alpha val="0"/>
                </a:srgbClr>
              </a:solidFill>
              <a:ln w="28575" cap="flat">
                <a:solidFill>
                  <a:srgbClr val="BE4B48"/>
                </a:solidFill>
                <a:prstDash val="solid"/>
                <a:bevel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Georgia"/>
                  </a:rPr>
                  <a:t/>
                </a: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2008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strCache>
            </c:strRef>
          </c:cat>
          <c:val>
            <c:numRef>
              <c:f>Sheet1!$B$3:$J$3</c:f>
              <c:numCache>
                <c:ptCount val="9"/>
                <c:pt idx="0">
                  <c:v>2.500000</c:v>
                </c:pt>
                <c:pt idx="1">
                  <c:v>13.000000</c:v>
                </c:pt>
                <c:pt idx="2">
                  <c:v>27.000000</c:v>
                </c:pt>
                <c:pt idx="3">
                  <c:v>32.000000</c:v>
                </c:pt>
                <c:pt idx="4">
                  <c:v>33.000000</c:v>
                </c:pt>
                <c:pt idx="5">
                  <c:v>45.000000</c:v>
                </c:pt>
                <c:pt idx="6">
                  <c:v>55.000000</c:v>
                </c:pt>
                <c:pt idx="7">
                  <c:v>64.000000</c:v>
                </c:pt>
                <c:pt idx="8">
                  <c:v>70.000000</c:v>
                </c:pt>
              </c:numCache>
            </c:numRef>
          </c:val>
          <c:smooth val="0"/>
        </c:ser>
        <c:marker val="1"/>
        <c:axId val="0"/>
        <c:axId val="1"/>
      </c:line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000" u="none">
                <a:solidFill>
                  <a:srgbClr val="000000"/>
                </a:solidFill>
                <a:effectLst/>
                <a:latin typeface="Georgia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A4A4A4"/>
              </a:solidFill>
              <a:prstDash val="solid"/>
              <a:bevel/>
            </a:ln>
          </c:spPr>
        </c:majorGridlines>
        <c:title>
          <c:tx>
            <c:rich>
              <a:bodyPr rot="-5400000"/>
              <a:lstStyle/>
              <a:p>
                <a:pPr lvl="0">
                  <a:defRPr b="0" i="0" strike="noStrike" sz="1000" u="none">
                    <a:solidFill>
                      <a:srgbClr val="727272"/>
                    </a:solidFill>
                    <a:effectLst/>
                    <a:latin typeface="Georgia Bold"/>
                  </a:defRPr>
                </a:pPr>
                <a:r>
                  <a:rPr b="0" i="0" strike="noStrike" sz="1000" u="none">
                    <a:solidFill>
                      <a:srgbClr val="727272"/>
                    </a:solidFill>
                    <a:effectLst/>
                    <a:latin typeface="Georgia Bold"/>
                  </a:rPr>
                  <a:t>Gigawatts</a:t>
                </a:r>
              </a:p>
            </c:rich>
          </c:tx>
          <c:layout/>
          <c:overlay val="1"/>
        </c:title>
        <c:numFmt formatCode="0.#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1000" u="none">
                <a:solidFill>
                  <a:srgbClr val="000000"/>
                </a:solidFill>
                <a:effectLst/>
                <a:latin typeface="Georgia"/>
              </a:defRPr>
            </a:pPr>
          </a:p>
        </c:txPr>
        <c:crossAx val="0"/>
        <c:crosses val="autoZero"/>
        <c:crossBetween val="between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Образец подзаголовка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0000"/>
                </a:solidFill>
              </a:rPr>
              <a:t>Текст заголовка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  <a:lvl2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2pPr>
            <a:lvl3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3pPr>
            <a:lvl4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4pPr>
            <a:lvl5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0000"/>
                </a:solidFill>
              </a:rPr>
              <a:t>Текст заголовка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  <a:lvl2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2pPr>
            <a:lvl3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3pPr>
            <a:lvl4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4pPr>
            <a:lvl5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Num" sz="quarter" idx="2"/>
          </p:nvPr>
        </p:nvSpPr>
        <p:spPr>
          <a:xfrm>
            <a:off x="6553200" y="6168585"/>
            <a:ext cx="2133601" cy="262203"/>
          </a:xfrm>
          <a:prstGeom prst="rect">
            <a:avLst/>
          </a:prstGeom>
        </p:spPr>
        <p:txBody>
          <a:bodyPr lIns="42201" tIns="42201" rIns="42201" bIns="42201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xfrm>
            <a:off x="6553200" y="6168585"/>
            <a:ext cx="2133601" cy="262203"/>
          </a:xfrm>
          <a:prstGeom prst="rect">
            <a:avLst/>
          </a:prstGeom>
        </p:spPr>
        <p:txBody>
          <a:bodyPr lIns="42201" tIns="42201" rIns="42201" bIns="42201"/>
          <a:lstStyle>
            <a:lvl1pPr defTabSz="457200"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6553200" y="6450007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3599" y="5328184"/>
            <a:ext cx="950422" cy="152964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504000" y="1305211"/>
            <a:ext cx="8154000" cy="3179"/>
          </a:xfrm>
          <a:prstGeom prst="rect">
            <a:avLst/>
          </a:prstGeom>
          <a:ln w="6350">
            <a:solidFill>
              <a:srgbClr val="727272"/>
            </a:solidFill>
            <a:miter/>
          </a:ln>
        </p:spPr>
        <p:txBody>
          <a:bodyPr lIns="0" tIns="0" rIns="0" bIns="0"/>
          <a:lstStyle/>
          <a:p>
            <a:pPr lvl="0" algn="ctr">
              <a:defRPr sz="2000">
                <a:solidFill>
                  <a:srgbClr val="727272"/>
                </a:solidFill>
                <a:latin typeface="Helvetica 65 Medium"/>
                <a:ea typeface="Helvetica 65 Medium"/>
                <a:cs typeface="Helvetica 65 Medium"/>
                <a:sym typeface="Helvetica 65 Medium"/>
              </a:defRPr>
            </a:pPr>
          </a:p>
        </p:txBody>
      </p:sp>
      <p:pic>
        <p:nvPicPr>
          <p:cNvPr id="7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99" y="288000"/>
            <a:ext cx="458654" cy="9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title"/>
          </p:nvPr>
        </p:nvSpPr>
        <p:spPr>
          <a:xfrm>
            <a:off x="1079999" y="0"/>
            <a:ext cx="7416004" cy="14976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27272"/>
                </a:solidFill>
              </a:rPr>
              <a:t>Текст заголовка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xfrm>
            <a:off x="8828036" y="6411600"/>
            <a:ext cx="153964" cy="135546"/>
          </a:xfrm>
          <a:prstGeom prst="rect">
            <a:avLst/>
          </a:prstGeom>
        </p:spPr>
        <p:txBody>
          <a:bodyPr wrap="none" lIns="0" tIns="0" rIns="0" bIns="0" anchor="t"/>
          <a:lstStyle>
            <a:lvl1pPr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00CC00"/>
            </a:gs>
            <a:gs pos="100000">
              <a:srgbClr val="008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319065" y="1828781"/>
            <a:ext cx="8824954" cy="5029233"/>
            <a:chOff x="-1" y="0"/>
            <a:chExt cx="8824952" cy="5029232"/>
          </a:xfrm>
        </p:grpSpPr>
        <p:sp>
          <p:nvSpPr>
            <p:cNvPr id="83" name="Shape 83"/>
            <p:cNvSpPr/>
            <p:nvPr/>
          </p:nvSpPr>
          <p:spPr>
            <a:xfrm>
              <a:off x="519112" y="2789245"/>
              <a:ext cx="8305835" cy="2239979"/>
            </a:xfrm>
            <a:prstGeom prst="rect">
              <a:avLst/>
            </a:pr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14284" y="-1"/>
              <a:ext cx="8810668" cy="502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" y="12027"/>
                  </a:moveTo>
                  <a:lnTo>
                    <a:pt x="0" y="120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84" y="0"/>
                  </a:lnTo>
                  <a:lnTo>
                    <a:pt x="1284" y="12027"/>
                  </a:lnTo>
                  <a:close/>
                </a:path>
              </a:pathLst>
            </a:cu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519112" y="2825759"/>
              <a:ext cx="8305835" cy="2203465"/>
            </a:xfrm>
            <a:prstGeom prst="rect">
              <a:avLst/>
            </a:prstGeom>
            <a:solidFill>
              <a:srgbClr val="00CC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519113" y="0"/>
              <a:ext cx="7313646" cy="46053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519112" y="0"/>
              <a:ext cx="46056" cy="283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110" y="2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517525" y="2781309"/>
              <a:ext cx="46056" cy="22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0855" y="366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-2" y="2781309"/>
              <a:ext cx="4570436" cy="46052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-2" y="2781309"/>
              <a:ext cx="47640" cy="22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0880" y="21600"/>
                  </a:lnTo>
                  <a:lnTo>
                    <a:pt x="21600" y="4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1000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92" name="Shape 92"/>
          <p:cNvSpPr/>
          <p:nvPr>
            <p:ph type="sldNum" sz="quarter" idx="2"/>
          </p:nvPr>
        </p:nvSpPr>
        <p:spPr>
          <a:xfrm>
            <a:off x="6937375" y="6245225"/>
            <a:ext cx="1901825" cy="19738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3599" y="5328184"/>
            <a:ext cx="950422" cy="152964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504000" y="1305211"/>
            <a:ext cx="8154000" cy="3179"/>
          </a:xfrm>
          <a:prstGeom prst="rect">
            <a:avLst/>
          </a:prstGeom>
          <a:ln w="6350">
            <a:solidFill>
              <a:srgbClr val="727272"/>
            </a:solidFill>
            <a:miter/>
          </a:ln>
        </p:spPr>
        <p:txBody>
          <a:bodyPr lIns="0" tIns="0" rIns="0" bIns="0"/>
          <a:lstStyle/>
          <a:p>
            <a:pPr lvl="0" algn="ctr">
              <a:defRPr sz="2000">
                <a:solidFill>
                  <a:srgbClr val="727272"/>
                </a:solidFill>
                <a:latin typeface="Helvetica 65 Medium"/>
                <a:ea typeface="Helvetica 65 Medium"/>
                <a:cs typeface="Helvetica 65 Medium"/>
                <a:sym typeface="Helvetica 65 Medium"/>
              </a:defRPr>
            </a:pPr>
          </a:p>
        </p:txBody>
      </p:sp>
      <p:pic>
        <p:nvPicPr>
          <p:cNvPr id="96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99" y="288000"/>
            <a:ext cx="458654" cy="9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title"/>
          </p:nvPr>
        </p:nvSpPr>
        <p:spPr>
          <a:xfrm>
            <a:off x="1079999" y="0"/>
            <a:ext cx="7416004" cy="14976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27272"/>
                </a:solidFill>
              </a:rPr>
              <a:t>Текст заголовка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8828036" y="6411600"/>
            <a:ext cx="153964" cy="135546"/>
          </a:xfrm>
          <a:prstGeom prst="rect">
            <a:avLst/>
          </a:prstGeom>
        </p:spPr>
        <p:txBody>
          <a:bodyPr wrap="none" lIns="0" tIns="0" rIns="0" bIns="0" anchor="t"/>
          <a:lstStyle>
            <a:lvl1pPr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457200"/>
          </a:lstStyle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457200"/>
            <a:lvl2pPr defTabSz="457200"/>
            <a:lvl3pPr defTabSz="457200"/>
            <a:lvl4pPr defTabSz="457200"/>
            <a:lvl5pPr defTabSz="457200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xfrm>
            <a:off x="6553200" y="6450010"/>
            <a:ext cx="2133600" cy="177801"/>
          </a:xfrm>
          <a:prstGeom prst="rect">
            <a:avLst/>
          </a:prstGeom>
        </p:spPr>
        <p:txBody>
          <a:bodyPr lIns="0" tIns="0" rIns="0" bIns="0"/>
          <a:lstStyle>
            <a:lvl1pPr defTabSz="457200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bg>
      <p:bgPr>
        <a:solidFill>
          <a:srgbClr val="DDD9C3">
            <a:alpha val="58999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6553200" y="6450007"/>
            <a:ext cx="2133600" cy="17780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Образец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  <a:endParaRPr sz="2800"/>
          </a:p>
          <a:p>
            <a:pPr lvl="1">
              <a:defRPr sz="1800"/>
            </a:pPr>
            <a:r>
              <a:rPr sz="2800"/>
              <a:t>Второй уровень</a:t>
            </a:r>
            <a:endParaRPr sz="2800"/>
          </a:p>
          <a:p>
            <a:pPr lvl="2">
              <a:defRPr sz="1800"/>
            </a:pPr>
            <a:r>
              <a:rPr sz="2800"/>
              <a:t>Третий уровень</a:t>
            </a:r>
            <a:endParaRPr sz="2800"/>
          </a:p>
          <a:p>
            <a:pPr lvl="3">
              <a:defRPr sz="1800"/>
            </a:pPr>
            <a:r>
              <a:rPr sz="2800"/>
              <a:t>Четвертый уровень</a:t>
            </a:r>
            <a:endParaRPr sz="2800"/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4"/>
            <a:ext cx="4040188" cy="73941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Образец текста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Образец заголовка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Образец заголовка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4" cy="8048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Relationship Id="rId3" Type="http://schemas.openxmlformats.org/officeDocument/2006/relationships/image" Target="../media/image1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asepresee.org/" TargetMode="External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305124" y="1891821"/>
            <a:ext cx="8533753" cy="4633532"/>
          </a:xfrm>
          <a:prstGeom prst="rect">
            <a:avLst/>
          </a:prstGeom>
        </p:spPr>
        <p:txBody>
          <a:bodyPr/>
          <a:lstStyle/>
          <a:p>
            <a:pPr lvl="0" marL="0" indent="0" algn="ctr" defTabSz="384047">
              <a:spcBef>
                <a:spcPts val="0"/>
              </a:spcBef>
              <a:buSzTx/>
              <a:buNone/>
              <a:defRPr sz="1800"/>
            </a:pPr>
            <a:r>
              <a:rPr sz="1900">
                <a:solidFill>
                  <a:srgbClr val="231D80"/>
                </a:solidFill>
                <a:uFill>
                  <a:solidFill/>
                </a:uFill>
                <a:latin typeface="Trebuchet MS Bold"/>
                <a:ea typeface="Trebuchet MS Bold"/>
                <a:cs typeface="Trebuchet MS Bold"/>
                <a:sym typeface="Trebuchet MS Bold"/>
              </a:rPr>
              <a:t>Проект ЕС «Центрально-Азиатская программа устойчивой энергии» (CASEP)</a:t>
            </a:r>
            <a:endParaRPr sz="1900">
              <a:solidFill>
                <a:srgbClr val="231D80"/>
              </a:solidFill>
              <a:uFill>
                <a:solidFill/>
              </a:u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lvl="0" marL="0" indent="0" algn="ctr" defTabSz="384047">
              <a:spcBef>
                <a:spcPts val="0"/>
              </a:spcBef>
              <a:buSzTx/>
              <a:buNone/>
              <a:defRPr sz="1800"/>
            </a:pPr>
            <a:endParaRPr sz="2600">
              <a:solidFill>
                <a:srgbClr val="231D80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algn="ctr" defTabSz="449580">
              <a:spcBef>
                <a:spcPts val="0"/>
              </a:spcBef>
              <a:buSzTx/>
              <a:buNone/>
              <a:defRPr sz="1800"/>
            </a:pPr>
            <a:r>
              <a:rPr sz="2900">
                <a:solidFill>
                  <a:srgbClr val="9A403E"/>
                </a:solidFill>
                <a:uFill>
                  <a:solidFill>
                    <a:srgbClr val="333333"/>
                  </a:solidFill>
                </a:uFill>
              </a:rPr>
              <a:t>«Оценка потенциала для развития ВИЭ и ЭЭ и рекомендации для его наращивания»</a:t>
            </a:r>
            <a:endParaRPr sz="2900">
              <a:solidFill>
                <a:srgbClr val="9A403E"/>
              </a:solidFill>
              <a:uFill>
                <a:solidFill>
                  <a:srgbClr val="333333"/>
                </a:solidFill>
              </a:uFill>
            </a:endParaRPr>
          </a:p>
          <a:p>
            <a:pPr lvl="0" marL="0" indent="0" algn="ctr" defTabSz="384047">
              <a:spcBef>
                <a:spcPts val="0"/>
              </a:spcBef>
              <a:buSzTx/>
              <a:buNone/>
              <a:defRPr sz="1800"/>
            </a:pPr>
            <a:endParaRPr b="1" sz="2600">
              <a:solidFill>
                <a:srgbClr val="231D80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algn="ctr" defTabSz="768094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1900">
                <a:solidFill>
                  <a:srgbClr val="231D80"/>
                </a:solidFill>
              </a:rPr>
              <a:t>Булат Е. Есекин,</a:t>
            </a:r>
            <a:endParaRPr b="1" sz="1900">
              <a:solidFill>
                <a:srgbClr val="231D80"/>
              </a:solidFill>
            </a:endParaRPr>
          </a:p>
          <a:p>
            <a:pPr lvl="0" marL="0" indent="0" algn="ctr" defTabSz="768094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1900">
                <a:solidFill>
                  <a:srgbClr val="231D80"/>
                </a:solidFill>
              </a:rPr>
              <a:t>эксперт проекта </a:t>
            </a:r>
            <a:endParaRPr b="1" sz="1900">
              <a:solidFill>
                <a:srgbClr val="231D80"/>
              </a:solidFill>
            </a:endParaRPr>
          </a:p>
          <a:p>
            <a:pPr lvl="0" marL="0" indent="0" algn="ctr" defTabSz="768094">
              <a:lnSpc>
                <a:spcPct val="90000"/>
              </a:lnSpc>
              <a:spcBef>
                <a:spcPts val="600"/>
              </a:spcBef>
              <a:buSzTx/>
              <a:buNone/>
              <a:defRPr sz="1800"/>
            </a:pPr>
            <a:endParaRPr b="1" sz="1900">
              <a:solidFill>
                <a:srgbClr val="231D80"/>
              </a:solidFill>
            </a:endParaRPr>
          </a:p>
          <a:p>
            <a:pPr lvl="0" marL="0" indent="0" algn="ctr" defTabSz="768094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1900">
                <a:solidFill>
                  <a:srgbClr val="231D80"/>
                </a:solidFill>
              </a:rPr>
              <a:t>Душанбе, 25-28 ноября 2014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grpSp>
        <p:nvGrpSpPr>
          <p:cNvPr id="115" name="Group 115"/>
          <p:cNvGrpSpPr/>
          <p:nvPr/>
        </p:nvGrpSpPr>
        <p:grpSpPr>
          <a:xfrm>
            <a:off x="0" y="-16"/>
            <a:ext cx="9144000" cy="1792306"/>
            <a:chOff x="0" y="-8"/>
            <a:chExt cx="9144000" cy="1792305"/>
          </a:xfrm>
        </p:grpSpPr>
        <p:sp>
          <p:nvSpPr>
            <p:cNvPr id="113" name="Shape 113"/>
            <p:cNvSpPr/>
            <p:nvPr/>
          </p:nvSpPr>
          <p:spPr>
            <a:xfrm>
              <a:off x="0" y="-9"/>
              <a:ext cx="9144000" cy="17923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14" name="image2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8"/>
              <a:ext cx="9144000" cy="1792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6" name="image3.jpeg" descr="eu_fla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399" y="5911972"/>
            <a:ext cx="1014869" cy="672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0441" y="5885753"/>
            <a:ext cx="2556407" cy="724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295275" y="465048"/>
            <a:ext cx="8595891" cy="391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7C323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C3231"/>
                </a:solidFill>
              </a:rPr>
              <a:t>Сводный индекс уязвимости при изменении климата</a:t>
            </a:r>
          </a:p>
        </p:txBody>
      </p:sp>
      <p:pic>
        <p:nvPicPr>
          <p:cNvPr id="182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1124744"/>
            <a:ext cx="7337305" cy="5085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body" idx="4294967295"/>
          </p:nvPr>
        </p:nvSpPr>
        <p:spPr>
          <a:xfrm>
            <a:off x="815974" y="420680"/>
            <a:ext cx="7620001" cy="2011361"/>
          </a:xfrm>
          <a:prstGeom prst="rect">
            <a:avLst/>
          </a:prstGeom>
        </p:spPr>
        <p:txBody>
          <a:bodyPr lIns="0" tIns="0" rIns="0" bIns="0"/>
          <a:lstStyle>
            <a:lvl1pPr marL="0" indent="0" defTabSz="877822">
              <a:spcBef>
                <a:spcPts val="600"/>
              </a:spcBef>
              <a:buSzTx/>
              <a:buNone/>
              <a:defRPr>
                <a:solidFill>
                  <a:srgbClr val="FDEAD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DEADA"/>
                </a:solidFill>
              </a:rPr>
              <a:t>Резервуар Нурек (Аму-Дарья): Таяние ледника играет важную роль в текущей ситуации, но ведет к значительному снижению общего стока в перспективе</a:t>
            </a:r>
          </a:p>
        </p:txBody>
      </p:sp>
      <p:pic>
        <p:nvPicPr>
          <p:cNvPr id="185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412" y="2667000"/>
            <a:ext cx="8893176" cy="309562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5754687" y="6113462"/>
            <a:ext cx="305912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BFBFBF"/>
                </a:solidFill>
              </a:rPr>
              <a:t>Проект АБР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body" idx="4294967295"/>
          </p:nvPr>
        </p:nvSpPr>
        <p:spPr>
          <a:xfrm>
            <a:off x="1239304" y="787698"/>
            <a:ext cx="6885142" cy="8063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None/>
              <a:defRPr sz="3300">
                <a:solidFill>
                  <a:srgbClr val="FDEAD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DEADA"/>
                </a:solidFill>
              </a:rPr>
              <a:t>Резервуар Токтогуль (Сыр-Дарья)</a:t>
            </a:r>
          </a:p>
        </p:txBody>
      </p:sp>
      <p:pic>
        <p:nvPicPr>
          <p:cNvPr id="189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55" y="2230438"/>
            <a:ext cx="8955090" cy="309721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754687" y="6113462"/>
            <a:ext cx="305912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BFBFBF"/>
                </a:solidFill>
              </a:rPr>
              <a:t>Проект АБР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 idx="4294967295"/>
          </p:nvPr>
        </p:nvSpPr>
        <p:spPr>
          <a:xfrm>
            <a:off x="468312" y="188900"/>
            <a:ext cx="8280401" cy="792187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/>
          <a:lstStyle/>
          <a:p>
            <a:pPr lvl="0">
              <a:defRPr sz="1800"/>
            </a:pPr>
            <a:r>
              <a:rPr b="1" sz="1600">
                <a:solidFill>
                  <a:srgbClr val="262673"/>
                </a:solidFill>
              </a:rPr>
              <a:t>Кыргызстан/Kазахстан – таяние ледников на юге Алматы</a:t>
            </a:r>
            <a:endParaRPr b="1" sz="1600">
              <a:solidFill>
                <a:srgbClr val="262673"/>
              </a:solidFill>
            </a:endParaRPr>
          </a:p>
          <a:p>
            <a:pPr lvl="0">
              <a:defRPr sz="1800"/>
            </a:pPr>
            <a:r>
              <a:rPr b="1" sz="1600">
                <a:solidFill>
                  <a:srgbClr val="262673"/>
                </a:solidFill>
              </a:rPr>
              <a:t> (видимый след ледниковых отложений 1850)</a:t>
            </a:r>
          </a:p>
        </p:txBody>
      </p:sp>
      <p:sp>
        <p:nvSpPr>
          <p:cNvPr id="193" name="Shape 193"/>
          <p:cNvSpPr/>
          <p:nvPr/>
        </p:nvSpPr>
        <p:spPr>
          <a:xfrm>
            <a:off x="450850" y="1951034"/>
            <a:ext cx="1270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000"/>
              <a:t> </a:t>
            </a:r>
          </a:p>
        </p:txBody>
      </p:sp>
      <p:sp>
        <p:nvSpPr>
          <p:cNvPr id="194" name="Shape 194"/>
          <p:cNvSpPr/>
          <p:nvPr/>
        </p:nvSpPr>
        <p:spPr>
          <a:xfrm>
            <a:off x="450850" y="4100510"/>
            <a:ext cx="1270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defRPr sz="1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000"/>
              <a:t> </a:t>
            </a:r>
          </a:p>
        </p:txBody>
      </p:sp>
      <p:pic>
        <p:nvPicPr>
          <p:cNvPr id="195" name="image6.jpeg" descr="C:\Users\Mikko\Dropbox\ADB WATER &amp; ADAPTATION\5 - PRESENTATIONS\Glacier and other PICS\Glaciers S of Almaty KAZ 5-smal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1052512"/>
            <a:ext cx="8270876" cy="600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57200" y="6593282"/>
            <a:ext cx="21336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Rio+20, 15 mei 2012</a:t>
            </a:r>
          </a:p>
        </p:txBody>
      </p:sp>
      <p:sp>
        <p:nvSpPr>
          <p:cNvPr id="198" name="Shape 198"/>
          <p:cNvSpPr/>
          <p:nvPr/>
        </p:nvSpPr>
        <p:spPr>
          <a:xfrm>
            <a:off x="323850" y="244475"/>
            <a:ext cx="8172450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3700"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00000"/>
                </a:solidFill>
              </a:rPr>
              <a:t>Достижение планетарных границ </a:t>
            </a:r>
          </a:p>
        </p:txBody>
      </p:sp>
      <p:pic>
        <p:nvPicPr>
          <p:cNvPr id="199" name="image13.png"/>
          <p:cNvPicPr/>
          <p:nvPr/>
        </p:nvPicPr>
        <p:blipFill>
          <a:blip r:embed="rId2">
            <a:extLst/>
          </a:blip>
          <a:srcRect l="29178" t="39705" r="37993" b="6503"/>
          <a:stretch>
            <a:fillRect/>
          </a:stretch>
        </p:blipFill>
        <p:spPr>
          <a:xfrm>
            <a:off x="39682" y="2264167"/>
            <a:ext cx="4452948" cy="441166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30175" y="1327545"/>
            <a:ext cx="384175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spcBef>
                <a:spcPts val="400"/>
              </a:spcBef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r>
              <a:t>Publication by Rockstrom et al. “A safe operating space for humanity”</a:t>
            </a:r>
          </a:p>
        </p:txBody>
      </p:sp>
      <p:pic>
        <p:nvPicPr>
          <p:cNvPr id="201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0587" y="1472008"/>
            <a:ext cx="4041779" cy="4176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0075" y="1337754"/>
            <a:ext cx="4622800" cy="482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1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242432"/>
            <a:ext cx="4402138" cy="129222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39687" y="890016"/>
            <a:ext cx="888485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800">
                <a:latin typeface="Gill Sans MT"/>
                <a:ea typeface="Gill Sans MT"/>
                <a:cs typeface="Gill Sans MT"/>
                <a:sym typeface="Gill Sans MT"/>
              </a:rPr>
              <a:t>Результат: Предложен новый подход к определению предпосылок для развития человека </a:t>
            </a:r>
            <a:endParaRPr sz="800">
              <a:latin typeface="Gill Sans MT"/>
              <a:ea typeface="Gill Sans MT"/>
              <a:cs typeface="Gill Sans MT"/>
              <a:sym typeface="Gill Sans MT"/>
            </a:endParaRPr>
          </a:p>
          <a:p>
            <a:pPr lvl="0" defTabSz="457200"/>
            <a:r>
              <a:rPr sz="800">
                <a:latin typeface="Gill Sans MT"/>
                <a:ea typeface="Gill Sans MT"/>
                <a:cs typeface="Gill Sans MT"/>
                <a:sym typeface="Gill Sans MT"/>
              </a:rPr>
              <a:t>Пересечение определенных биофизических порогов может привести к катастрофическим последствиям </a:t>
            </a:r>
            <a:endParaRPr sz="800">
              <a:latin typeface="Gill Sans MT"/>
              <a:ea typeface="Gill Sans MT"/>
              <a:cs typeface="Gill Sans MT"/>
              <a:sym typeface="Gill Sans MT"/>
            </a:endParaRPr>
          </a:p>
          <a:p>
            <a:pPr lvl="0" defTabSz="457200"/>
            <a:r>
              <a:rPr sz="800">
                <a:latin typeface="Gill Sans MT"/>
                <a:ea typeface="Gill Sans MT"/>
                <a:cs typeface="Gill Sans MT"/>
                <a:sym typeface="Gill Sans MT"/>
              </a:rPr>
              <a:t>Три из девяти связанных между собой планетарных границ уже нарушены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155" y="1595839"/>
            <a:ext cx="8712973" cy="386952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>
            <p:ph type="body" idx="1"/>
          </p:nvPr>
        </p:nvSpPr>
        <p:spPr>
          <a:xfrm>
            <a:off x="683565" y="264964"/>
            <a:ext cx="7858153" cy="1080122"/>
          </a:xfrm>
          <a:prstGeom prst="rect">
            <a:avLst/>
          </a:prstGeom>
        </p:spPr>
        <p:txBody>
          <a:bodyPr/>
          <a:lstStyle/>
          <a:p>
            <a:pPr lvl="0" marL="0" indent="0" algn="ctr" defTabSz="749808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endParaRPr b="1" sz="2400">
              <a:solidFill>
                <a:srgbClr val="9A403E"/>
              </a:solidFill>
            </a:endParaRPr>
          </a:p>
          <a:p>
            <a:pPr lvl="0" marL="0" indent="0" algn="ctr" defTabSz="749808">
              <a:lnSpc>
                <a:spcPct val="9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400">
                <a:solidFill>
                  <a:srgbClr val="9A403E"/>
                </a:solidFill>
              </a:rPr>
              <a:t>Всемирный саммит Рио+20: переход к зеленой экономике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539749" y="1950466"/>
            <a:ext cx="8208965" cy="283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indent="450850"/>
            <a:r>
              <a:rPr sz="2400" u="sng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Технологии</a:t>
            </a:r>
            <a:endParaRPr sz="2400" u="sng">
              <a:solidFill>
                <a:srgbClr val="2A2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450850"/>
            <a:endParaRPr sz="2400">
              <a:solidFill>
                <a:srgbClr val="2A2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450850"/>
            <a:r>
              <a:rPr sz="2400">
                <a:solidFill>
                  <a:srgbClr val="2A2161"/>
                </a:solidFill>
                <a:latin typeface="Arial"/>
                <a:ea typeface="Arial"/>
                <a:cs typeface="Arial"/>
                <a:sym typeface="Arial"/>
              </a:rPr>
              <a:t>72. …«Мы предлагаем правительствам сообразно обстоятельствам создавать благоприятные условия стимулирования экологически безопасных технологий, исследований и разработок и инновационной деятельности, том числе в поддержку зеленой экономики»</a:t>
            </a:r>
          </a:p>
        </p:txBody>
      </p:sp>
      <p:sp>
        <p:nvSpPr>
          <p:cNvPr id="210" name="Shape 210"/>
          <p:cNvSpPr/>
          <p:nvPr>
            <p:ph type="title" idx="4294967295"/>
          </p:nvPr>
        </p:nvSpPr>
        <p:spPr>
          <a:xfrm>
            <a:off x="887412" y="793743"/>
            <a:ext cx="7127876" cy="792182"/>
          </a:xfrm>
          <a:prstGeom prst="rect">
            <a:avLst/>
          </a:prstGeom>
        </p:spPr>
        <p:txBody>
          <a:bodyPr lIns="0" tIns="0" rIns="0" bIns="0"/>
          <a:lstStyle/>
          <a:p>
            <a:pPr lvl="0" defTabSz="714326">
              <a:defRPr sz="1800"/>
            </a:pPr>
            <a:r>
              <a:rPr sz="2600">
                <a:solidFill>
                  <a:srgbClr val="9A403E"/>
                </a:solidFill>
                <a:latin typeface="Arial Bold"/>
                <a:ea typeface="Arial Bold"/>
                <a:cs typeface="Arial Bold"/>
                <a:sym typeface="Arial Bold"/>
              </a:rPr>
              <a:t>РИО+20:«Будущее которого мы хотим»</a:t>
            </a:r>
            <a:br>
              <a:rPr sz="2600">
                <a:solidFill>
                  <a:srgbClr val="9A403E"/>
                </a:solidFill>
                <a:latin typeface="Arial Bold"/>
                <a:ea typeface="Arial Bold"/>
                <a:cs typeface="Arial Bold"/>
                <a:sym typeface="Arial Bold"/>
              </a:rPr>
            </a:b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1331639" y="142427"/>
            <a:ext cx="7251380" cy="10543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solidFill>
                  <a:srgbClr val="9A403E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A403E"/>
                </a:solidFill>
              </a:rPr>
              <a:t>Ветроэнергетика в ЕС: прогноз и факт</a:t>
            </a:r>
          </a:p>
        </p:txBody>
      </p:sp>
      <p:sp>
        <p:nvSpPr>
          <p:cNvPr id="213" name="Shape 213"/>
          <p:cNvSpPr/>
          <p:nvPr>
            <p:ph type="sldNum" sz="quarter" idx="2"/>
          </p:nvPr>
        </p:nvSpPr>
        <p:spPr>
          <a:xfrm>
            <a:off x="8639998" y="6411600"/>
            <a:ext cx="342015" cy="1355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FFFFFF"/>
                </a:solidFill>
              </a:rPr>
            </a:fld>
          </a:p>
        </p:txBody>
      </p:sp>
      <p:sp>
        <p:nvSpPr>
          <p:cNvPr id="214" name="Shape 214"/>
          <p:cNvSpPr/>
          <p:nvPr/>
        </p:nvSpPr>
        <p:spPr>
          <a:xfrm>
            <a:off x="755576" y="6334578"/>
            <a:ext cx="691276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72727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727272"/>
                </a:solidFill>
              </a:rPr>
              <a:t>Источник: На основании данных Всемирного Банка (2013г.), Зеленое свечение: экономические выгоды от предотвращения изменения климата.  </a:t>
            </a:r>
          </a:p>
        </p:txBody>
      </p:sp>
      <p:graphicFrame>
        <p:nvGraphicFramePr>
          <p:cNvPr id="215" name="Chart 215"/>
          <p:cNvGraphicFramePr/>
          <p:nvPr/>
        </p:nvGraphicFramePr>
        <p:xfrm>
          <a:off x="285370" y="1524554"/>
          <a:ext cx="7853168" cy="410443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6" name="Shape 216"/>
          <p:cNvSpPr/>
          <p:nvPr/>
        </p:nvSpPr>
        <p:spPr>
          <a:xfrm>
            <a:off x="4128937" y="2240088"/>
            <a:ext cx="195977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70C0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70C0"/>
                </a:solidFill>
              </a:rPr>
              <a:t>Факт </a:t>
            </a:r>
          </a:p>
        </p:txBody>
      </p:sp>
      <p:sp>
        <p:nvSpPr>
          <p:cNvPr id="217" name="Shape 217"/>
          <p:cNvSpPr/>
          <p:nvPr/>
        </p:nvSpPr>
        <p:spPr>
          <a:xfrm>
            <a:off x="5326574" y="1919496"/>
            <a:ext cx="244892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0000"/>
                </a:solidFill>
              </a:rPr>
              <a:t>Прогнозы IEA, 2002 г.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 idx="4294967295"/>
          </p:nvPr>
        </p:nvSpPr>
        <p:spPr>
          <a:xfrm>
            <a:off x="457199" y="244475"/>
            <a:ext cx="8329615" cy="469900"/>
          </a:xfrm>
          <a:prstGeom prst="rect">
            <a:avLst/>
          </a:prstGeom>
        </p:spPr>
        <p:txBody>
          <a:bodyPr lIns="0" tIns="0" rIns="0" bIns="0"/>
          <a:lstStyle>
            <a:lvl1pPr algn="l" defTabSz="676655">
              <a:defRPr b="1" sz="2000">
                <a:solidFill>
                  <a:srgbClr val="FFFFB7"/>
                </a:solidFill>
                <a:effectLst>
                  <a:outerShdw sx="100000" sy="100000" kx="0" ky="0" algn="b" rotWithShape="0" blurRad="12700" dist="18796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FFFFB7"/>
                </a:solidFill>
                <a:effectLst>
                  <a:outerShdw sx="100000" sy="100000" kx="0" ky="0" algn="b" rotWithShape="0" blurRad="12700" dist="18796" dir="2700000">
                    <a:srgbClr val="000000"/>
                  </a:outerShdw>
                </a:effectLst>
              </a:rPr>
              <a:t>Доступные технологии для массового распространения</a:t>
            </a:r>
          </a:p>
        </p:txBody>
      </p:sp>
      <p:pic>
        <p:nvPicPr>
          <p:cNvPr id="220" name="image8.jpeg" descr="5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765175"/>
            <a:ext cx="1871667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9.jpeg" descr="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800" y="765175"/>
            <a:ext cx="2386016" cy="178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10.jpeg" descr="Spiegelkoche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750" y="3141659"/>
            <a:ext cx="2098675" cy="200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11.jpeg" descr="Солнечный чайник Solar Kettl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77050" y="3141659"/>
            <a:ext cx="1958975" cy="237490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323850" y="2565399"/>
            <a:ext cx="8569325" cy="45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66"/>
                </a:solidFill>
              </a:rPr>
              <a:t>Простейшие конструкции солнечных печей. Достаточно обклеить вогнутую поверхность, например, зонтик, отражающей фольгой и у вас готова солнечная печь </a:t>
            </a:r>
          </a:p>
        </p:txBody>
      </p:sp>
      <p:sp>
        <p:nvSpPr>
          <p:cNvPr id="225" name="Shape 225"/>
          <p:cNvSpPr/>
          <p:nvPr/>
        </p:nvSpPr>
        <p:spPr>
          <a:xfrm>
            <a:off x="-19050" y="5269205"/>
            <a:ext cx="3959225" cy="113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66"/>
                </a:solidFill>
              </a:rPr>
              <a:t>Самым перспективным следует считать изготовление данных концентраторов из пленки полимеров, на которые напыляют металлические покрытия с эффектом зеркала.  Легкие, мобильные и дешевые. </a:t>
            </a:r>
          </a:p>
        </p:txBody>
      </p:sp>
      <p:sp>
        <p:nvSpPr>
          <p:cNvPr id="226" name="Shape 226"/>
          <p:cNvSpPr/>
          <p:nvPr/>
        </p:nvSpPr>
        <p:spPr>
          <a:xfrm>
            <a:off x="4067171" y="3141657"/>
            <a:ext cx="2881330" cy="2279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66"/>
                </a:solidFill>
              </a:rPr>
              <a:t>Солнечный чайник. Основная деталь чайника – так называемая вакуумная трубка. Ее конструкция напоминает колбу стеклянного термоса, т.е. состоит из двух слоев, или из двух стеклянных трубок разного диаметра вложенных одна в другую. </a:t>
            </a:r>
          </a:p>
        </p:txBody>
      </p:sp>
      <p:sp>
        <p:nvSpPr>
          <p:cNvPr id="227" name="Shape 227"/>
          <p:cNvSpPr/>
          <p:nvPr/>
        </p:nvSpPr>
        <p:spPr>
          <a:xfrm>
            <a:off x="4140200" y="5589587"/>
            <a:ext cx="5003800" cy="907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66"/>
                </a:solidFill>
              </a:rPr>
              <a:t>По расчетам изобретателя  Бентама в мире для чая  расходуется 2,33 млн. кВт/час энергии ежесуточно, что эквивалентно выбросам в атмосферу 1056 тонн СО2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 idx="4294967295"/>
          </p:nvPr>
        </p:nvSpPr>
        <p:spPr>
          <a:xfrm>
            <a:off x="457200" y="244475"/>
            <a:ext cx="4329113" cy="541338"/>
          </a:xfrm>
          <a:prstGeom prst="rect">
            <a:avLst/>
          </a:prstGeom>
        </p:spPr>
        <p:txBody>
          <a:bodyPr lIns="0" tIns="0" rIns="0" bIns="0"/>
          <a:lstStyle>
            <a:lvl1pPr algn="l" defTabSz="813816">
              <a:defRPr b="1" sz="2400">
                <a:solidFill>
                  <a:srgbClr val="FFF010"/>
                </a:solidFill>
                <a:effectLst>
                  <a:outerShdw sx="100000" sy="100000" kx="0" ky="0" algn="b" rotWithShape="0" blurRad="12700" dist="22606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400">
                <a:solidFill>
                  <a:srgbClr val="FFF010"/>
                </a:solidFill>
                <a:effectLst>
                  <a:outerShdw sx="100000" sy="100000" kx="0" ky="0" algn="b" rotWithShape="0" blurRad="12700" dist="22606" dir="2700000">
                    <a:srgbClr val="000000"/>
                  </a:outerShdw>
                </a:effectLst>
              </a:rPr>
              <a:t>Вихревая миниГЭС</a:t>
            </a:r>
          </a:p>
        </p:txBody>
      </p:sp>
      <p:pic>
        <p:nvPicPr>
          <p:cNvPr id="230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836612"/>
            <a:ext cx="3384552" cy="1585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12.jpeg" descr="mini-g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188912"/>
            <a:ext cx="3887788" cy="228441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179387" y="2796531"/>
            <a:ext cx="8712201" cy="1022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900"/>
              </a:spcBef>
            </a:pPr>
            <a:r>
              <a: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МиниГЭС начинает работать с высоты 0,7 м.  Скорость вращения турбины довольно низка (25 об/мин.), лопасти не представляют опасности для рыб</a:t>
            </a:r>
            <a:endParaRPr sz="1600">
              <a:solidFill>
                <a:srgbClr val="FF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900"/>
              </a:spcBef>
            </a:pPr>
            <a:r>
              <a:rPr sz="16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Устройство турбины не требует применения защитной сетки – мелкие обломки могут пройти сквозь лопастные проемы. </a:t>
            </a:r>
          </a:p>
        </p:txBody>
      </p:sp>
      <p:sp>
        <p:nvSpPr>
          <p:cNvPr id="233" name="Shape 233"/>
          <p:cNvSpPr/>
          <p:nvPr/>
        </p:nvSpPr>
        <p:spPr>
          <a:xfrm>
            <a:off x="215105" y="4284167"/>
            <a:ext cx="8713790" cy="2007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900"/>
              </a:spcBef>
            </a:pPr>
            <a:r>
              <a:rPr sz="1600">
                <a:solidFill>
                  <a:srgbClr val="FFEA00"/>
                </a:solidFill>
                <a:latin typeface="Arial"/>
                <a:ea typeface="Arial"/>
                <a:cs typeface="Arial"/>
                <a:sym typeface="Arial"/>
              </a:rPr>
              <a:t>За первый год непрерывной работы вихревой ГЭС  она выработала свыше 50 МВт·ч электричества при рабочем перепаде высот воды примерно в 1,3 м, диаметре водоворота  5,5 м и скорости потока 1 м3/с.  </a:t>
            </a:r>
            <a:endParaRPr sz="1600">
              <a:solidFill>
                <a:srgbClr val="FFEA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900"/>
              </a:spcBef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Средняя электрическая мощность этой мини ГЭС составляет 8 кВт, что достаточно для питания 10  средних домохозяйств!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457200" y="108457"/>
            <a:ext cx="8229600" cy="1143001"/>
          </a:xfrm>
          <a:prstGeom prst="rect">
            <a:avLst/>
          </a:prstGeom>
        </p:spPr>
        <p:txBody>
          <a:bodyPr/>
          <a:lstStyle>
            <a:lvl1pPr defTabSz="402336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0000"/>
                </a:solidFill>
              </a:rPr>
              <a:t>Содержание презентации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553598" y="1444228"/>
            <a:ext cx="8552303" cy="4720476"/>
          </a:xfrm>
          <a:prstGeom prst="rect">
            <a:avLst/>
          </a:prstGeom>
        </p:spPr>
        <p:txBody>
          <a:bodyPr/>
          <a:lstStyle/>
          <a:p>
            <a:pPr lvl="0" marL="0" indent="0" defTabSz="420943">
              <a:lnSpc>
                <a:spcPct val="88000"/>
              </a:lnSpc>
              <a:spcBef>
                <a:spcPts val="800"/>
              </a:spcBef>
              <a:buSzTx/>
              <a:buNone/>
              <a:defRPr sz="1800"/>
            </a:pPr>
            <a:r>
              <a:rPr sz="3400">
                <a:solidFill>
                  <a:srgbClr val="222275"/>
                </a:solidFill>
                <a:latin typeface="Calibri"/>
                <a:ea typeface="Calibri"/>
                <a:cs typeface="Calibri"/>
                <a:sym typeface="Calibri"/>
              </a:rPr>
              <a:t> Общие тенденции развития и текущая ситуация</a:t>
            </a:r>
            <a:endParaRPr sz="3400">
              <a:solidFill>
                <a:srgbClr val="2222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0" indent="0" defTabSz="420943">
              <a:lnSpc>
                <a:spcPct val="88000"/>
              </a:lnSpc>
              <a:spcBef>
                <a:spcPts val="800"/>
              </a:spcBef>
              <a:buSzTx/>
              <a:buNone/>
              <a:defRPr sz="1800"/>
            </a:pPr>
            <a:r>
              <a:rPr sz="3400">
                <a:solidFill>
                  <a:srgbClr val="222275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Рекомендации по развитию ВИЭ и ЭЭ в ЦА:</a:t>
            </a:r>
            <a:endParaRPr sz="3400">
              <a:solidFill>
                <a:srgbClr val="222275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2297406" indent="-2297406" defTabSz="443483">
              <a:spcBef>
                <a:spcPts val="0"/>
              </a:spcBef>
              <a:buClr>
                <a:srgbClr val="222275"/>
              </a:buClr>
              <a:buFont typeface="Trebuchet MS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400">
                <a:solidFill>
                  <a:srgbClr val="222275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	при существующем статусе МКУР</a:t>
            </a:r>
            <a:endParaRPr sz="3400">
              <a:solidFill>
                <a:srgbClr val="222275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2297406" indent="-2297406" defTabSz="443483">
              <a:spcBef>
                <a:spcPts val="0"/>
              </a:spcBef>
              <a:buClr>
                <a:srgbClr val="222275"/>
              </a:buClr>
              <a:buFont typeface="Trebuchet MS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400">
                <a:solidFill>
                  <a:srgbClr val="222275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	при реформировании системы МКУР</a:t>
            </a:r>
            <a:endParaRPr sz="3400">
              <a:solidFill>
                <a:srgbClr val="222275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2297406" indent="-2297406" defTabSz="443483">
              <a:spcBef>
                <a:spcPts val="0"/>
              </a:spcBef>
              <a:buClr>
                <a:srgbClr val="222275"/>
              </a:buClr>
              <a:buFont typeface="Trebuchet MS"/>
              <a:tabLst>
                <a:tab pos="431800" algn="l"/>
                <a:tab pos="863600" algn="l"/>
                <a:tab pos="1308100" algn="l"/>
                <a:tab pos="1739900" algn="l"/>
                <a:tab pos="2171700" algn="l"/>
                <a:tab pos="2616200" algn="l"/>
                <a:tab pos="3048000" algn="l"/>
                <a:tab pos="3479800" algn="l"/>
                <a:tab pos="3924300" algn="l"/>
                <a:tab pos="4356100" algn="l"/>
                <a:tab pos="4787900" algn="l"/>
                <a:tab pos="5232400" algn="l"/>
                <a:tab pos="5245100" algn="l"/>
              </a:tabLst>
              <a:defRPr sz="1800"/>
            </a:pPr>
            <a:r>
              <a:rPr sz="3400">
                <a:solidFill>
                  <a:srgbClr val="222275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	при реформировании общей системы управления ООС в ЦА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roup 335"/>
          <p:cNvGrpSpPr/>
          <p:nvPr/>
        </p:nvGrpSpPr>
        <p:grpSpPr>
          <a:xfrm>
            <a:off x="-28" y="1641457"/>
            <a:ext cx="9144036" cy="4602529"/>
            <a:chOff x="-1" y="0"/>
            <a:chExt cx="9144034" cy="4602527"/>
          </a:xfrm>
        </p:grpSpPr>
        <p:grpSp>
          <p:nvGrpSpPr>
            <p:cNvPr id="247" name="Group 247"/>
            <p:cNvGrpSpPr/>
            <p:nvPr/>
          </p:nvGrpSpPr>
          <p:grpSpPr>
            <a:xfrm>
              <a:off x="7379832" y="61248"/>
              <a:ext cx="1764202" cy="1187442"/>
              <a:chOff x="-3" y="-2"/>
              <a:chExt cx="1764200" cy="1187441"/>
            </a:xfrm>
          </p:grpSpPr>
          <p:grpSp>
            <p:nvGrpSpPr>
              <p:cNvPr id="237" name="Group 237"/>
              <p:cNvGrpSpPr/>
              <p:nvPr/>
            </p:nvGrpSpPr>
            <p:grpSpPr>
              <a:xfrm>
                <a:off x="4" y="-3"/>
                <a:ext cx="1748591" cy="241301"/>
                <a:chOff x="0" y="-1"/>
                <a:chExt cx="1748589" cy="241300"/>
              </a:xfrm>
            </p:grpSpPr>
            <p:sp>
              <p:nvSpPr>
                <p:cNvPr id="235" name="Shape 235"/>
                <p:cNvSpPr/>
                <p:nvPr/>
              </p:nvSpPr>
              <p:spPr>
                <a:xfrm>
                  <a:off x="-1" y="95463"/>
                  <a:ext cx="104392" cy="108072"/>
                </a:xfrm>
                <a:prstGeom prst="rect">
                  <a:avLst/>
                </a:prstGeom>
                <a:solidFill>
                  <a:srgbClr val="4BACC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36" name="Shape 236"/>
                <p:cNvSpPr/>
                <p:nvPr/>
              </p:nvSpPr>
              <p:spPr>
                <a:xfrm>
                  <a:off x="277472" y="-2"/>
                  <a:ext cx="1471117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Электричество </a:t>
                  </a:r>
                </a:p>
              </p:txBody>
            </p:sp>
          </p:grpSp>
          <p:grpSp>
            <p:nvGrpSpPr>
              <p:cNvPr id="240" name="Group 240"/>
              <p:cNvGrpSpPr/>
              <p:nvPr/>
            </p:nvGrpSpPr>
            <p:grpSpPr>
              <a:xfrm>
                <a:off x="6" y="315379"/>
                <a:ext cx="882707" cy="241301"/>
                <a:chOff x="-1" y="-1"/>
                <a:chExt cx="882705" cy="241300"/>
              </a:xfrm>
            </p:grpSpPr>
            <p:sp>
              <p:nvSpPr>
                <p:cNvPr id="238" name="Shape 238"/>
                <p:cNvSpPr/>
                <p:nvPr/>
              </p:nvSpPr>
              <p:spPr>
                <a:xfrm>
                  <a:off x="-2" y="100865"/>
                  <a:ext cx="104276" cy="108073"/>
                </a:xfrm>
                <a:prstGeom prst="rect">
                  <a:avLst/>
                </a:prstGeom>
                <a:solidFill>
                  <a:srgbClr val="99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277172" y="-2"/>
                  <a:ext cx="605533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Уголь </a:t>
                  </a:r>
                </a:p>
              </p:txBody>
            </p:sp>
          </p:grpSp>
          <p:grpSp>
            <p:nvGrpSpPr>
              <p:cNvPr id="243" name="Group 243"/>
              <p:cNvGrpSpPr/>
              <p:nvPr/>
            </p:nvGrpSpPr>
            <p:grpSpPr>
              <a:xfrm>
                <a:off x="-4" y="630758"/>
                <a:ext cx="1764202" cy="241301"/>
                <a:chOff x="-1" y="-1"/>
                <a:chExt cx="1764200" cy="241300"/>
              </a:xfrm>
            </p:grpSpPr>
            <p:sp>
              <p:nvSpPr>
                <p:cNvPr id="241" name="Shape 241"/>
                <p:cNvSpPr/>
                <p:nvPr/>
              </p:nvSpPr>
              <p:spPr>
                <a:xfrm>
                  <a:off x="-2" y="102666"/>
                  <a:ext cx="104329" cy="108072"/>
                </a:xfrm>
                <a:prstGeom prst="rect">
                  <a:avLst/>
                </a:prstGeom>
                <a:solidFill>
                  <a:srgbClr val="B3A2C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277307" y="-2"/>
                  <a:ext cx="1486893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Природный газ </a:t>
                  </a:r>
                </a:p>
              </p:txBody>
            </p:sp>
          </p:grpSp>
          <p:grpSp>
            <p:nvGrpSpPr>
              <p:cNvPr id="246" name="Group 246"/>
              <p:cNvGrpSpPr/>
              <p:nvPr/>
            </p:nvGrpSpPr>
            <p:grpSpPr>
              <a:xfrm>
                <a:off x="-2" y="946139"/>
                <a:ext cx="947476" cy="241301"/>
                <a:chOff x="0" y="-1"/>
                <a:chExt cx="947474" cy="241300"/>
              </a:xfrm>
            </p:grpSpPr>
            <p:sp>
              <p:nvSpPr>
                <p:cNvPr id="244" name="Shape 244"/>
                <p:cNvSpPr/>
                <p:nvPr/>
              </p:nvSpPr>
              <p:spPr>
                <a:xfrm>
                  <a:off x="-1" y="97263"/>
                  <a:ext cx="104158" cy="108073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276853" y="-2"/>
                  <a:ext cx="670621" cy="2413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>
                    <a:defRPr sz="1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 sz="1800"/>
                  </a:pPr>
                  <a:r>
                    <a:rPr sz="1600"/>
                    <a:t>Нефть </a:t>
                  </a:r>
                </a:p>
              </p:txBody>
            </p:sp>
          </p:grpSp>
        </p:grpSp>
        <p:sp>
          <p:nvSpPr>
            <p:cNvPr id="248" name="Shape 248"/>
            <p:cNvSpPr/>
            <p:nvPr/>
          </p:nvSpPr>
          <p:spPr>
            <a:xfrm>
              <a:off x="807870" y="157165"/>
              <a:ext cx="6024589" cy="16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807870" y="455619"/>
              <a:ext cx="6024589" cy="16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0" name="Shape 250"/>
            <p:cNvSpPr/>
            <p:nvPr/>
          </p:nvSpPr>
          <p:spPr>
            <a:xfrm>
              <a:off x="807870" y="755655"/>
              <a:ext cx="6024589" cy="16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07870" y="1054106"/>
              <a:ext cx="6024589" cy="16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807870" y="1355731"/>
              <a:ext cx="6024589" cy="16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807870" y="1654181"/>
              <a:ext cx="6024589" cy="17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7870" y="1952631"/>
              <a:ext cx="6024589" cy="17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7870" y="2254260"/>
              <a:ext cx="6024589" cy="17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807870" y="2554301"/>
              <a:ext cx="6024589" cy="17"/>
            </a:xfrm>
            <a:prstGeom prst="line">
              <a:avLst/>
            </a:prstGeom>
            <a:solidFill>
              <a:srgbClr val="4F81BD"/>
            </a:solidFill>
            <a:ln w="12700" cap="flat">
              <a:solidFill>
                <a:srgbClr val="BFBFB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41301" y="1605734"/>
              <a:ext cx="5933538" cy="124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4" y="0"/>
                  </a:lnTo>
                  <a:lnTo>
                    <a:pt x="49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875" y="5447"/>
                  </a:moveTo>
                  <a:lnTo>
                    <a:pt x="1369" y="5447"/>
                  </a:lnTo>
                  <a:lnTo>
                    <a:pt x="1369" y="21600"/>
                  </a:lnTo>
                  <a:lnTo>
                    <a:pt x="875" y="21600"/>
                  </a:lnTo>
                  <a:lnTo>
                    <a:pt x="875" y="5447"/>
                  </a:lnTo>
                  <a:close/>
                  <a:moveTo>
                    <a:pt x="2624" y="12960"/>
                  </a:moveTo>
                  <a:lnTo>
                    <a:pt x="3156" y="12960"/>
                  </a:lnTo>
                  <a:lnTo>
                    <a:pt x="3156" y="21600"/>
                  </a:lnTo>
                  <a:lnTo>
                    <a:pt x="2624" y="21600"/>
                  </a:lnTo>
                  <a:lnTo>
                    <a:pt x="2624" y="12960"/>
                  </a:lnTo>
                  <a:close/>
                  <a:moveTo>
                    <a:pt x="3537" y="17468"/>
                  </a:moveTo>
                  <a:lnTo>
                    <a:pt x="4031" y="17468"/>
                  </a:lnTo>
                  <a:lnTo>
                    <a:pt x="4031" y="21600"/>
                  </a:lnTo>
                  <a:lnTo>
                    <a:pt x="3537" y="21600"/>
                  </a:lnTo>
                  <a:lnTo>
                    <a:pt x="3537" y="17468"/>
                  </a:lnTo>
                  <a:close/>
                  <a:moveTo>
                    <a:pt x="4411" y="14087"/>
                  </a:moveTo>
                  <a:lnTo>
                    <a:pt x="4906" y="14087"/>
                  </a:lnTo>
                  <a:lnTo>
                    <a:pt x="4906" y="21600"/>
                  </a:lnTo>
                  <a:lnTo>
                    <a:pt x="4411" y="21600"/>
                  </a:lnTo>
                  <a:lnTo>
                    <a:pt x="4411" y="14087"/>
                  </a:lnTo>
                  <a:close/>
                  <a:moveTo>
                    <a:pt x="5286" y="13336"/>
                  </a:moveTo>
                  <a:lnTo>
                    <a:pt x="5780" y="13336"/>
                  </a:lnTo>
                  <a:lnTo>
                    <a:pt x="5780" y="21600"/>
                  </a:lnTo>
                  <a:lnTo>
                    <a:pt x="5286" y="21600"/>
                  </a:lnTo>
                  <a:lnTo>
                    <a:pt x="5286" y="13336"/>
                  </a:lnTo>
                  <a:close/>
                  <a:moveTo>
                    <a:pt x="6161" y="20097"/>
                  </a:moveTo>
                  <a:lnTo>
                    <a:pt x="6655" y="20097"/>
                  </a:lnTo>
                  <a:lnTo>
                    <a:pt x="6655" y="21600"/>
                  </a:lnTo>
                  <a:lnTo>
                    <a:pt x="6161" y="21600"/>
                  </a:lnTo>
                  <a:lnTo>
                    <a:pt x="6161" y="20097"/>
                  </a:lnTo>
                  <a:close/>
                  <a:moveTo>
                    <a:pt x="7035" y="16153"/>
                  </a:moveTo>
                  <a:lnTo>
                    <a:pt x="7530" y="16153"/>
                  </a:lnTo>
                  <a:lnTo>
                    <a:pt x="7530" y="21600"/>
                  </a:lnTo>
                  <a:lnTo>
                    <a:pt x="7035" y="21600"/>
                  </a:lnTo>
                  <a:lnTo>
                    <a:pt x="7035" y="16153"/>
                  </a:lnTo>
                  <a:close/>
                  <a:moveTo>
                    <a:pt x="7910" y="21412"/>
                  </a:moveTo>
                  <a:lnTo>
                    <a:pt x="8404" y="21412"/>
                  </a:lnTo>
                  <a:lnTo>
                    <a:pt x="8404" y="21600"/>
                  </a:lnTo>
                  <a:lnTo>
                    <a:pt x="7910" y="21600"/>
                  </a:lnTo>
                  <a:lnTo>
                    <a:pt x="7910" y="21412"/>
                  </a:lnTo>
                  <a:close/>
                  <a:moveTo>
                    <a:pt x="8785" y="16904"/>
                  </a:moveTo>
                  <a:lnTo>
                    <a:pt x="9317" y="16904"/>
                  </a:lnTo>
                  <a:lnTo>
                    <a:pt x="9317" y="21600"/>
                  </a:lnTo>
                  <a:lnTo>
                    <a:pt x="8785" y="21600"/>
                  </a:lnTo>
                  <a:lnTo>
                    <a:pt x="8785" y="16904"/>
                  </a:lnTo>
                  <a:close/>
                  <a:moveTo>
                    <a:pt x="9659" y="17092"/>
                  </a:moveTo>
                  <a:lnTo>
                    <a:pt x="10192" y="17092"/>
                  </a:lnTo>
                  <a:lnTo>
                    <a:pt x="10192" y="21600"/>
                  </a:lnTo>
                  <a:lnTo>
                    <a:pt x="9659" y="21600"/>
                  </a:lnTo>
                  <a:lnTo>
                    <a:pt x="9659" y="17092"/>
                  </a:lnTo>
                  <a:close/>
                  <a:moveTo>
                    <a:pt x="10572" y="16529"/>
                  </a:moveTo>
                  <a:lnTo>
                    <a:pt x="11066" y="16529"/>
                  </a:lnTo>
                  <a:lnTo>
                    <a:pt x="11066" y="21600"/>
                  </a:lnTo>
                  <a:lnTo>
                    <a:pt x="10572" y="21600"/>
                  </a:lnTo>
                  <a:lnTo>
                    <a:pt x="10572" y="16529"/>
                  </a:lnTo>
                  <a:close/>
                  <a:moveTo>
                    <a:pt x="11446" y="20473"/>
                  </a:moveTo>
                  <a:lnTo>
                    <a:pt x="11941" y="20473"/>
                  </a:lnTo>
                  <a:lnTo>
                    <a:pt x="11941" y="21600"/>
                  </a:lnTo>
                  <a:lnTo>
                    <a:pt x="11446" y="21600"/>
                  </a:lnTo>
                  <a:lnTo>
                    <a:pt x="11446" y="20473"/>
                  </a:lnTo>
                  <a:close/>
                  <a:moveTo>
                    <a:pt x="13196" y="20097"/>
                  </a:moveTo>
                  <a:lnTo>
                    <a:pt x="13690" y="20097"/>
                  </a:lnTo>
                  <a:lnTo>
                    <a:pt x="13690" y="21600"/>
                  </a:lnTo>
                  <a:lnTo>
                    <a:pt x="13196" y="21600"/>
                  </a:lnTo>
                  <a:lnTo>
                    <a:pt x="13196" y="20097"/>
                  </a:lnTo>
                  <a:close/>
                  <a:moveTo>
                    <a:pt x="14070" y="21412"/>
                  </a:moveTo>
                  <a:lnTo>
                    <a:pt x="14565" y="21412"/>
                  </a:lnTo>
                  <a:lnTo>
                    <a:pt x="14565" y="21600"/>
                  </a:lnTo>
                  <a:lnTo>
                    <a:pt x="14070" y="21600"/>
                  </a:lnTo>
                  <a:lnTo>
                    <a:pt x="14070" y="21412"/>
                  </a:lnTo>
                  <a:close/>
                  <a:moveTo>
                    <a:pt x="14945" y="21037"/>
                  </a:moveTo>
                  <a:lnTo>
                    <a:pt x="15439" y="21037"/>
                  </a:lnTo>
                  <a:lnTo>
                    <a:pt x="15439" y="21600"/>
                  </a:lnTo>
                  <a:lnTo>
                    <a:pt x="14945" y="21600"/>
                  </a:lnTo>
                  <a:lnTo>
                    <a:pt x="14945" y="21037"/>
                  </a:lnTo>
                  <a:close/>
                  <a:moveTo>
                    <a:pt x="15820" y="19534"/>
                  </a:moveTo>
                  <a:lnTo>
                    <a:pt x="16352" y="19534"/>
                  </a:lnTo>
                  <a:lnTo>
                    <a:pt x="16352" y="21600"/>
                  </a:lnTo>
                  <a:lnTo>
                    <a:pt x="15820" y="21600"/>
                  </a:lnTo>
                  <a:lnTo>
                    <a:pt x="15820" y="19534"/>
                  </a:lnTo>
                  <a:close/>
                  <a:moveTo>
                    <a:pt x="16694" y="21412"/>
                  </a:moveTo>
                  <a:lnTo>
                    <a:pt x="17227" y="21412"/>
                  </a:lnTo>
                  <a:lnTo>
                    <a:pt x="17227" y="21600"/>
                  </a:lnTo>
                  <a:lnTo>
                    <a:pt x="16694" y="21600"/>
                  </a:lnTo>
                  <a:lnTo>
                    <a:pt x="16694" y="21412"/>
                  </a:lnTo>
                  <a:close/>
                  <a:moveTo>
                    <a:pt x="17607" y="21037"/>
                  </a:moveTo>
                  <a:lnTo>
                    <a:pt x="18101" y="21037"/>
                  </a:lnTo>
                  <a:lnTo>
                    <a:pt x="18101" y="21600"/>
                  </a:lnTo>
                  <a:lnTo>
                    <a:pt x="17607" y="21600"/>
                  </a:lnTo>
                  <a:lnTo>
                    <a:pt x="17607" y="21037"/>
                  </a:lnTo>
                  <a:close/>
                  <a:moveTo>
                    <a:pt x="18482" y="20473"/>
                  </a:moveTo>
                  <a:lnTo>
                    <a:pt x="18976" y="20473"/>
                  </a:lnTo>
                  <a:lnTo>
                    <a:pt x="18976" y="21600"/>
                  </a:lnTo>
                  <a:lnTo>
                    <a:pt x="18482" y="21600"/>
                  </a:lnTo>
                  <a:lnTo>
                    <a:pt x="18482" y="20473"/>
                  </a:lnTo>
                  <a:close/>
                  <a:moveTo>
                    <a:pt x="19356" y="19910"/>
                  </a:moveTo>
                  <a:lnTo>
                    <a:pt x="19851" y="19910"/>
                  </a:lnTo>
                  <a:lnTo>
                    <a:pt x="19851" y="21600"/>
                  </a:lnTo>
                  <a:lnTo>
                    <a:pt x="19356" y="21600"/>
                  </a:lnTo>
                  <a:lnTo>
                    <a:pt x="19356" y="19910"/>
                  </a:lnTo>
                  <a:close/>
                  <a:moveTo>
                    <a:pt x="20231" y="20849"/>
                  </a:moveTo>
                  <a:lnTo>
                    <a:pt x="20725" y="20849"/>
                  </a:lnTo>
                  <a:lnTo>
                    <a:pt x="20725" y="21600"/>
                  </a:lnTo>
                  <a:lnTo>
                    <a:pt x="20231" y="21600"/>
                  </a:lnTo>
                  <a:lnTo>
                    <a:pt x="20231" y="20849"/>
                  </a:lnTo>
                  <a:close/>
                  <a:moveTo>
                    <a:pt x="21106" y="19534"/>
                  </a:moveTo>
                  <a:lnTo>
                    <a:pt x="21600" y="19534"/>
                  </a:lnTo>
                  <a:lnTo>
                    <a:pt x="21600" y="21600"/>
                  </a:lnTo>
                  <a:lnTo>
                    <a:pt x="21106" y="21600"/>
                  </a:lnTo>
                  <a:lnTo>
                    <a:pt x="21106" y="19534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41303" y="838013"/>
              <a:ext cx="5693269" cy="201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5" y="0"/>
                  </a:lnTo>
                  <a:lnTo>
                    <a:pt x="515" y="8245"/>
                  </a:lnTo>
                  <a:lnTo>
                    <a:pt x="0" y="8245"/>
                  </a:lnTo>
                  <a:lnTo>
                    <a:pt x="0" y="0"/>
                  </a:lnTo>
                  <a:close/>
                  <a:moveTo>
                    <a:pt x="1823" y="16026"/>
                  </a:moveTo>
                  <a:lnTo>
                    <a:pt x="2378" y="16026"/>
                  </a:lnTo>
                  <a:lnTo>
                    <a:pt x="2378" y="21600"/>
                  </a:lnTo>
                  <a:lnTo>
                    <a:pt x="1823" y="21600"/>
                  </a:lnTo>
                  <a:lnTo>
                    <a:pt x="1823" y="16026"/>
                  </a:lnTo>
                  <a:close/>
                  <a:moveTo>
                    <a:pt x="2735" y="15561"/>
                  </a:moveTo>
                  <a:lnTo>
                    <a:pt x="3290" y="15561"/>
                  </a:lnTo>
                  <a:lnTo>
                    <a:pt x="3290" y="16258"/>
                  </a:lnTo>
                  <a:lnTo>
                    <a:pt x="2735" y="16258"/>
                  </a:lnTo>
                  <a:lnTo>
                    <a:pt x="2735" y="15561"/>
                  </a:lnTo>
                  <a:close/>
                  <a:moveTo>
                    <a:pt x="4597" y="16258"/>
                  </a:moveTo>
                  <a:lnTo>
                    <a:pt x="5113" y="16258"/>
                  </a:lnTo>
                  <a:lnTo>
                    <a:pt x="5113" y="16955"/>
                  </a:lnTo>
                  <a:lnTo>
                    <a:pt x="4597" y="16955"/>
                  </a:lnTo>
                  <a:lnTo>
                    <a:pt x="4597" y="16258"/>
                  </a:lnTo>
                  <a:close/>
                  <a:moveTo>
                    <a:pt x="5509" y="16026"/>
                  </a:moveTo>
                  <a:lnTo>
                    <a:pt x="6024" y="16026"/>
                  </a:lnTo>
                  <a:lnTo>
                    <a:pt x="6024" y="16490"/>
                  </a:lnTo>
                  <a:lnTo>
                    <a:pt x="5509" y="16490"/>
                  </a:lnTo>
                  <a:lnTo>
                    <a:pt x="5509" y="16026"/>
                  </a:lnTo>
                  <a:close/>
                  <a:moveTo>
                    <a:pt x="6421" y="17419"/>
                  </a:moveTo>
                  <a:lnTo>
                    <a:pt x="6936" y="17419"/>
                  </a:lnTo>
                  <a:lnTo>
                    <a:pt x="6936" y="20671"/>
                  </a:lnTo>
                  <a:lnTo>
                    <a:pt x="6421" y="20671"/>
                  </a:lnTo>
                  <a:lnTo>
                    <a:pt x="6421" y="17419"/>
                  </a:lnTo>
                  <a:close/>
                  <a:moveTo>
                    <a:pt x="8244" y="18465"/>
                  </a:moveTo>
                  <a:lnTo>
                    <a:pt x="8759" y="18465"/>
                  </a:lnTo>
                  <a:lnTo>
                    <a:pt x="8759" y="21484"/>
                  </a:lnTo>
                  <a:lnTo>
                    <a:pt x="8244" y="21484"/>
                  </a:lnTo>
                  <a:lnTo>
                    <a:pt x="8244" y="18465"/>
                  </a:lnTo>
                  <a:close/>
                  <a:moveTo>
                    <a:pt x="9155" y="18581"/>
                  </a:moveTo>
                  <a:lnTo>
                    <a:pt x="9710" y="18581"/>
                  </a:lnTo>
                  <a:lnTo>
                    <a:pt x="9710" y="18697"/>
                  </a:lnTo>
                  <a:lnTo>
                    <a:pt x="9155" y="18697"/>
                  </a:lnTo>
                  <a:lnTo>
                    <a:pt x="9155" y="18581"/>
                  </a:lnTo>
                  <a:close/>
                  <a:moveTo>
                    <a:pt x="11930" y="20671"/>
                  </a:moveTo>
                  <a:lnTo>
                    <a:pt x="12445" y="20671"/>
                  </a:lnTo>
                  <a:lnTo>
                    <a:pt x="12445" y="20903"/>
                  </a:lnTo>
                  <a:lnTo>
                    <a:pt x="11930" y="20903"/>
                  </a:lnTo>
                  <a:lnTo>
                    <a:pt x="11930" y="20671"/>
                  </a:lnTo>
                  <a:close/>
                  <a:moveTo>
                    <a:pt x="12841" y="19858"/>
                  </a:moveTo>
                  <a:lnTo>
                    <a:pt x="13356" y="19858"/>
                  </a:lnTo>
                  <a:lnTo>
                    <a:pt x="13356" y="21600"/>
                  </a:lnTo>
                  <a:lnTo>
                    <a:pt x="12841" y="21600"/>
                  </a:lnTo>
                  <a:lnTo>
                    <a:pt x="12841" y="19858"/>
                  </a:lnTo>
                  <a:close/>
                  <a:moveTo>
                    <a:pt x="13753" y="20323"/>
                  </a:moveTo>
                  <a:lnTo>
                    <a:pt x="14268" y="20323"/>
                  </a:lnTo>
                  <a:lnTo>
                    <a:pt x="14268" y="20671"/>
                  </a:lnTo>
                  <a:lnTo>
                    <a:pt x="13753" y="20671"/>
                  </a:lnTo>
                  <a:lnTo>
                    <a:pt x="13753" y="20323"/>
                  </a:lnTo>
                  <a:close/>
                  <a:moveTo>
                    <a:pt x="14664" y="19858"/>
                  </a:moveTo>
                  <a:lnTo>
                    <a:pt x="15179" y="19858"/>
                  </a:lnTo>
                  <a:lnTo>
                    <a:pt x="15179" y="21484"/>
                  </a:lnTo>
                  <a:lnTo>
                    <a:pt x="14664" y="21484"/>
                  </a:lnTo>
                  <a:lnTo>
                    <a:pt x="14664" y="19858"/>
                  </a:lnTo>
                  <a:close/>
                  <a:moveTo>
                    <a:pt x="15576" y="20439"/>
                  </a:moveTo>
                  <a:lnTo>
                    <a:pt x="16091" y="20439"/>
                  </a:lnTo>
                  <a:lnTo>
                    <a:pt x="16091" y="21252"/>
                  </a:lnTo>
                  <a:lnTo>
                    <a:pt x="15576" y="21252"/>
                  </a:lnTo>
                  <a:lnTo>
                    <a:pt x="15576" y="20439"/>
                  </a:lnTo>
                  <a:close/>
                  <a:moveTo>
                    <a:pt x="16487" y="19974"/>
                  </a:moveTo>
                  <a:lnTo>
                    <a:pt x="17042" y="19974"/>
                  </a:lnTo>
                  <a:lnTo>
                    <a:pt x="17042" y="20323"/>
                  </a:lnTo>
                  <a:lnTo>
                    <a:pt x="16487" y="20323"/>
                  </a:lnTo>
                  <a:lnTo>
                    <a:pt x="16487" y="19974"/>
                  </a:lnTo>
                  <a:close/>
                  <a:moveTo>
                    <a:pt x="17399" y="20787"/>
                  </a:moveTo>
                  <a:lnTo>
                    <a:pt x="17954" y="20787"/>
                  </a:lnTo>
                  <a:lnTo>
                    <a:pt x="17954" y="21484"/>
                  </a:lnTo>
                  <a:lnTo>
                    <a:pt x="17399" y="21484"/>
                  </a:lnTo>
                  <a:lnTo>
                    <a:pt x="17399" y="20787"/>
                  </a:lnTo>
                  <a:close/>
                  <a:moveTo>
                    <a:pt x="18350" y="20090"/>
                  </a:moveTo>
                  <a:lnTo>
                    <a:pt x="18865" y="20090"/>
                  </a:lnTo>
                  <a:lnTo>
                    <a:pt x="18865" y="21252"/>
                  </a:lnTo>
                  <a:lnTo>
                    <a:pt x="18350" y="21252"/>
                  </a:lnTo>
                  <a:lnTo>
                    <a:pt x="18350" y="20090"/>
                  </a:lnTo>
                  <a:close/>
                  <a:moveTo>
                    <a:pt x="19262" y="20787"/>
                  </a:moveTo>
                  <a:lnTo>
                    <a:pt x="19777" y="20787"/>
                  </a:lnTo>
                  <a:lnTo>
                    <a:pt x="19777" y="20903"/>
                  </a:lnTo>
                  <a:lnTo>
                    <a:pt x="19262" y="20903"/>
                  </a:lnTo>
                  <a:lnTo>
                    <a:pt x="19262" y="20787"/>
                  </a:lnTo>
                  <a:close/>
                  <a:moveTo>
                    <a:pt x="20173" y="20439"/>
                  </a:moveTo>
                  <a:lnTo>
                    <a:pt x="20688" y="20439"/>
                  </a:lnTo>
                  <a:lnTo>
                    <a:pt x="20688" y="20555"/>
                  </a:lnTo>
                  <a:lnTo>
                    <a:pt x="20173" y="20555"/>
                  </a:lnTo>
                  <a:lnTo>
                    <a:pt x="20173" y="20439"/>
                  </a:lnTo>
                  <a:close/>
                  <a:moveTo>
                    <a:pt x="21085" y="20671"/>
                  </a:moveTo>
                  <a:lnTo>
                    <a:pt x="21600" y="20671"/>
                  </a:lnTo>
                  <a:lnTo>
                    <a:pt x="21600" y="21135"/>
                  </a:lnTo>
                  <a:lnTo>
                    <a:pt x="21085" y="21135"/>
                  </a:lnTo>
                  <a:lnTo>
                    <a:pt x="21085" y="20671"/>
                  </a:lnTo>
                  <a:close/>
                </a:path>
              </a:pathLst>
            </a:custGeom>
            <a:solidFill>
              <a:srgbClr val="B3A2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1812811" y="2546470"/>
              <a:ext cx="4241231" cy="227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92" y="0"/>
                  </a:lnTo>
                  <a:lnTo>
                    <a:pt x="692" y="6171"/>
                  </a:lnTo>
                  <a:lnTo>
                    <a:pt x="0" y="6171"/>
                  </a:lnTo>
                  <a:lnTo>
                    <a:pt x="0" y="0"/>
                  </a:lnTo>
                  <a:close/>
                  <a:moveTo>
                    <a:pt x="11066" y="19543"/>
                  </a:moveTo>
                  <a:lnTo>
                    <a:pt x="11758" y="19543"/>
                  </a:lnTo>
                  <a:lnTo>
                    <a:pt x="11758" y="20571"/>
                  </a:lnTo>
                  <a:lnTo>
                    <a:pt x="11066" y="20571"/>
                  </a:lnTo>
                  <a:lnTo>
                    <a:pt x="11066" y="19543"/>
                  </a:lnTo>
                  <a:close/>
                  <a:moveTo>
                    <a:pt x="20908" y="20571"/>
                  </a:moveTo>
                  <a:lnTo>
                    <a:pt x="21600" y="20571"/>
                  </a:lnTo>
                  <a:lnTo>
                    <a:pt x="21600" y="21600"/>
                  </a:lnTo>
                  <a:lnTo>
                    <a:pt x="20908" y="21600"/>
                  </a:lnTo>
                  <a:lnTo>
                    <a:pt x="20908" y="20571"/>
                  </a:lnTo>
                  <a:close/>
                </a:path>
              </a:pathLst>
            </a:custGeom>
            <a:solidFill>
              <a:srgbClr val="9966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41301" y="405494"/>
              <a:ext cx="5933538" cy="236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4" y="0"/>
                  </a:lnTo>
                  <a:lnTo>
                    <a:pt x="494" y="3945"/>
                  </a:lnTo>
                  <a:lnTo>
                    <a:pt x="0" y="3945"/>
                  </a:lnTo>
                  <a:lnTo>
                    <a:pt x="0" y="0"/>
                  </a:lnTo>
                  <a:close/>
                  <a:moveTo>
                    <a:pt x="875" y="10258"/>
                  </a:moveTo>
                  <a:lnTo>
                    <a:pt x="1369" y="10258"/>
                  </a:lnTo>
                  <a:lnTo>
                    <a:pt x="1369" y="13808"/>
                  </a:lnTo>
                  <a:lnTo>
                    <a:pt x="875" y="13808"/>
                  </a:lnTo>
                  <a:lnTo>
                    <a:pt x="875" y="10258"/>
                  </a:lnTo>
                  <a:close/>
                  <a:moveTo>
                    <a:pt x="1749" y="11441"/>
                  </a:moveTo>
                  <a:lnTo>
                    <a:pt x="2282" y="11441"/>
                  </a:lnTo>
                  <a:lnTo>
                    <a:pt x="2282" y="17556"/>
                  </a:lnTo>
                  <a:lnTo>
                    <a:pt x="1749" y="17556"/>
                  </a:lnTo>
                  <a:lnTo>
                    <a:pt x="1749" y="11441"/>
                  </a:lnTo>
                  <a:close/>
                  <a:moveTo>
                    <a:pt x="2624" y="16077"/>
                  </a:moveTo>
                  <a:lnTo>
                    <a:pt x="3156" y="16077"/>
                  </a:lnTo>
                  <a:lnTo>
                    <a:pt x="3156" y="17162"/>
                  </a:lnTo>
                  <a:lnTo>
                    <a:pt x="2624" y="17162"/>
                  </a:lnTo>
                  <a:lnTo>
                    <a:pt x="2624" y="16077"/>
                  </a:lnTo>
                  <a:close/>
                  <a:moveTo>
                    <a:pt x="3537" y="16373"/>
                  </a:moveTo>
                  <a:lnTo>
                    <a:pt x="4031" y="16373"/>
                  </a:lnTo>
                  <a:lnTo>
                    <a:pt x="4031" y="19529"/>
                  </a:lnTo>
                  <a:lnTo>
                    <a:pt x="3537" y="19529"/>
                  </a:lnTo>
                  <a:lnTo>
                    <a:pt x="3537" y="16373"/>
                  </a:lnTo>
                  <a:close/>
                  <a:moveTo>
                    <a:pt x="4411" y="16668"/>
                  </a:moveTo>
                  <a:lnTo>
                    <a:pt x="4906" y="16668"/>
                  </a:lnTo>
                  <a:lnTo>
                    <a:pt x="4906" y="17753"/>
                  </a:lnTo>
                  <a:lnTo>
                    <a:pt x="4411" y="17753"/>
                  </a:lnTo>
                  <a:lnTo>
                    <a:pt x="4411" y="16668"/>
                  </a:lnTo>
                  <a:close/>
                  <a:moveTo>
                    <a:pt x="5286" y="16767"/>
                  </a:moveTo>
                  <a:lnTo>
                    <a:pt x="5780" y="16767"/>
                  </a:lnTo>
                  <a:lnTo>
                    <a:pt x="5780" y="17556"/>
                  </a:lnTo>
                  <a:lnTo>
                    <a:pt x="5286" y="17556"/>
                  </a:lnTo>
                  <a:lnTo>
                    <a:pt x="5286" y="16767"/>
                  </a:lnTo>
                  <a:close/>
                  <a:moveTo>
                    <a:pt x="6161" y="17260"/>
                  </a:moveTo>
                  <a:lnTo>
                    <a:pt x="6655" y="17260"/>
                  </a:lnTo>
                  <a:lnTo>
                    <a:pt x="6655" y="18740"/>
                  </a:lnTo>
                  <a:lnTo>
                    <a:pt x="6161" y="18740"/>
                  </a:lnTo>
                  <a:lnTo>
                    <a:pt x="6161" y="17260"/>
                  </a:lnTo>
                  <a:close/>
                  <a:moveTo>
                    <a:pt x="7035" y="17852"/>
                  </a:moveTo>
                  <a:lnTo>
                    <a:pt x="7530" y="17852"/>
                  </a:lnTo>
                  <a:lnTo>
                    <a:pt x="7530" y="19430"/>
                  </a:lnTo>
                  <a:lnTo>
                    <a:pt x="7035" y="19430"/>
                  </a:lnTo>
                  <a:lnTo>
                    <a:pt x="7035" y="17852"/>
                  </a:lnTo>
                  <a:close/>
                  <a:moveTo>
                    <a:pt x="7910" y="18937"/>
                  </a:moveTo>
                  <a:lnTo>
                    <a:pt x="8404" y="18937"/>
                  </a:lnTo>
                  <a:lnTo>
                    <a:pt x="8404" y="19627"/>
                  </a:lnTo>
                  <a:lnTo>
                    <a:pt x="7910" y="19627"/>
                  </a:lnTo>
                  <a:lnTo>
                    <a:pt x="7910" y="18937"/>
                  </a:lnTo>
                  <a:close/>
                  <a:moveTo>
                    <a:pt x="8785" y="19134"/>
                  </a:moveTo>
                  <a:lnTo>
                    <a:pt x="9317" y="19134"/>
                  </a:lnTo>
                  <a:lnTo>
                    <a:pt x="9317" y="19726"/>
                  </a:lnTo>
                  <a:lnTo>
                    <a:pt x="8785" y="19726"/>
                  </a:lnTo>
                  <a:lnTo>
                    <a:pt x="8785" y="19134"/>
                  </a:lnTo>
                  <a:close/>
                  <a:moveTo>
                    <a:pt x="9659" y="19332"/>
                  </a:moveTo>
                  <a:lnTo>
                    <a:pt x="10192" y="19332"/>
                  </a:lnTo>
                  <a:lnTo>
                    <a:pt x="10192" y="19923"/>
                  </a:lnTo>
                  <a:lnTo>
                    <a:pt x="9659" y="19923"/>
                  </a:lnTo>
                  <a:lnTo>
                    <a:pt x="9659" y="19332"/>
                  </a:lnTo>
                  <a:close/>
                  <a:moveTo>
                    <a:pt x="10572" y="19529"/>
                  </a:moveTo>
                  <a:lnTo>
                    <a:pt x="11066" y="19529"/>
                  </a:lnTo>
                  <a:lnTo>
                    <a:pt x="11066" y="19627"/>
                  </a:lnTo>
                  <a:lnTo>
                    <a:pt x="10572" y="19627"/>
                  </a:lnTo>
                  <a:lnTo>
                    <a:pt x="10572" y="19529"/>
                  </a:lnTo>
                  <a:close/>
                  <a:moveTo>
                    <a:pt x="11446" y="19923"/>
                  </a:moveTo>
                  <a:lnTo>
                    <a:pt x="11941" y="19923"/>
                  </a:lnTo>
                  <a:lnTo>
                    <a:pt x="11941" y="21403"/>
                  </a:lnTo>
                  <a:lnTo>
                    <a:pt x="11446" y="21403"/>
                  </a:lnTo>
                  <a:lnTo>
                    <a:pt x="11446" y="19923"/>
                  </a:lnTo>
                  <a:close/>
                  <a:moveTo>
                    <a:pt x="12321" y="20121"/>
                  </a:moveTo>
                  <a:lnTo>
                    <a:pt x="12815" y="20121"/>
                  </a:lnTo>
                  <a:lnTo>
                    <a:pt x="12815" y="20811"/>
                  </a:lnTo>
                  <a:lnTo>
                    <a:pt x="12321" y="20811"/>
                  </a:lnTo>
                  <a:lnTo>
                    <a:pt x="12321" y="20121"/>
                  </a:lnTo>
                  <a:close/>
                  <a:moveTo>
                    <a:pt x="13196" y="20121"/>
                  </a:moveTo>
                  <a:lnTo>
                    <a:pt x="13690" y="20121"/>
                  </a:lnTo>
                  <a:lnTo>
                    <a:pt x="13690" y="21205"/>
                  </a:lnTo>
                  <a:lnTo>
                    <a:pt x="13196" y="21205"/>
                  </a:lnTo>
                  <a:lnTo>
                    <a:pt x="13196" y="20121"/>
                  </a:lnTo>
                  <a:close/>
                  <a:moveTo>
                    <a:pt x="14070" y="20219"/>
                  </a:moveTo>
                  <a:lnTo>
                    <a:pt x="14565" y="20219"/>
                  </a:lnTo>
                  <a:lnTo>
                    <a:pt x="14565" y="20811"/>
                  </a:lnTo>
                  <a:lnTo>
                    <a:pt x="14070" y="20811"/>
                  </a:lnTo>
                  <a:lnTo>
                    <a:pt x="14070" y="20219"/>
                  </a:lnTo>
                  <a:close/>
                  <a:moveTo>
                    <a:pt x="14945" y="20416"/>
                  </a:moveTo>
                  <a:lnTo>
                    <a:pt x="15439" y="20416"/>
                  </a:lnTo>
                  <a:lnTo>
                    <a:pt x="15439" y="21304"/>
                  </a:lnTo>
                  <a:lnTo>
                    <a:pt x="14945" y="21304"/>
                  </a:lnTo>
                  <a:lnTo>
                    <a:pt x="14945" y="20416"/>
                  </a:lnTo>
                  <a:close/>
                  <a:moveTo>
                    <a:pt x="15820" y="20712"/>
                  </a:moveTo>
                  <a:lnTo>
                    <a:pt x="16352" y="20712"/>
                  </a:lnTo>
                  <a:lnTo>
                    <a:pt x="16352" y="20910"/>
                  </a:lnTo>
                  <a:lnTo>
                    <a:pt x="15820" y="20910"/>
                  </a:lnTo>
                  <a:lnTo>
                    <a:pt x="15820" y="20712"/>
                  </a:lnTo>
                  <a:close/>
                  <a:moveTo>
                    <a:pt x="16694" y="20811"/>
                  </a:moveTo>
                  <a:lnTo>
                    <a:pt x="17227" y="20811"/>
                  </a:lnTo>
                  <a:lnTo>
                    <a:pt x="17227" y="21600"/>
                  </a:lnTo>
                  <a:lnTo>
                    <a:pt x="16694" y="21600"/>
                  </a:lnTo>
                  <a:lnTo>
                    <a:pt x="16694" y="20811"/>
                  </a:lnTo>
                  <a:close/>
                  <a:moveTo>
                    <a:pt x="17607" y="20910"/>
                  </a:moveTo>
                  <a:lnTo>
                    <a:pt x="18101" y="20910"/>
                  </a:lnTo>
                  <a:lnTo>
                    <a:pt x="18101" y="21008"/>
                  </a:lnTo>
                  <a:lnTo>
                    <a:pt x="17607" y="21008"/>
                  </a:lnTo>
                  <a:lnTo>
                    <a:pt x="17607" y="20910"/>
                  </a:lnTo>
                  <a:close/>
                  <a:moveTo>
                    <a:pt x="18482" y="21008"/>
                  </a:moveTo>
                  <a:lnTo>
                    <a:pt x="18976" y="21008"/>
                  </a:lnTo>
                  <a:lnTo>
                    <a:pt x="18976" y="21501"/>
                  </a:lnTo>
                  <a:lnTo>
                    <a:pt x="18482" y="21501"/>
                  </a:lnTo>
                  <a:lnTo>
                    <a:pt x="18482" y="21008"/>
                  </a:lnTo>
                  <a:close/>
                  <a:moveTo>
                    <a:pt x="19356" y="21107"/>
                  </a:moveTo>
                  <a:lnTo>
                    <a:pt x="19851" y="21107"/>
                  </a:lnTo>
                  <a:lnTo>
                    <a:pt x="19851" y="21304"/>
                  </a:lnTo>
                  <a:lnTo>
                    <a:pt x="19356" y="21304"/>
                  </a:lnTo>
                  <a:lnTo>
                    <a:pt x="19356" y="21107"/>
                  </a:lnTo>
                  <a:close/>
                  <a:moveTo>
                    <a:pt x="20231" y="21107"/>
                  </a:moveTo>
                  <a:lnTo>
                    <a:pt x="20725" y="21107"/>
                  </a:lnTo>
                  <a:lnTo>
                    <a:pt x="20725" y="21501"/>
                  </a:lnTo>
                  <a:lnTo>
                    <a:pt x="20231" y="21501"/>
                  </a:lnTo>
                  <a:lnTo>
                    <a:pt x="20231" y="21107"/>
                  </a:lnTo>
                  <a:close/>
                  <a:moveTo>
                    <a:pt x="21106" y="21107"/>
                  </a:moveTo>
                  <a:lnTo>
                    <a:pt x="21600" y="21107"/>
                  </a:lnTo>
                  <a:lnTo>
                    <a:pt x="21600" y="21205"/>
                  </a:lnTo>
                  <a:lnTo>
                    <a:pt x="21106" y="21205"/>
                  </a:lnTo>
                  <a:lnTo>
                    <a:pt x="21106" y="21107"/>
                  </a:lnTo>
                  <a:close/>
                </a:path>
              </a:pathLst>
            </a:custGeom>
            <a:solidFill>
              <a:srgbClr val="4BAC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513982" y="2715873"/>
              <a:ext cx="12700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0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411258" y="2413110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10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411258" y="2112141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20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411258" y="1809378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30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411258" y="1508417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40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411258" y="1207455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50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411258" y="904692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60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411258" y="603732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70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411258" y="302770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80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411258" y="-1"/>
              <a:ext cx="22582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90</a:t>
              </a:r>
            </a:p>
          </p:txBody>
        </p:sp>
        <p:sp>
          <p:nvSpPr>
            <p:cNvPr id="271" name="Shape 271"/>
            <p:cNvSpPr/>
            <p:nvPr/>
          </p:nvSpPr>
          <p:spPr>
            <a:xfrm rot="16200000">
              <a:off x="618569" y="3081600"/>
              <a:ext cx="54153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Иран </a:t>
              </a:r>
            </a:p>
          </p:txBody>
        </p:sp>
        <p:sp>
          <p:nvSpPr>
            <p:cNvPr id="272" name="Shape 272"/>
            <p:cNvSpPr/>
            <p:nvPr/>
          </p:nvSpPr>
          <p:spPr>
            <a:xfrm rot="16200000">
              <a:off x="194510" y="3544904"/>
              <a:ext cx="187394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Саудовская Аравия </a:t>
              </a:r>
            </a:p>
          </p:txBody>
        </p:sp>
        <p:sp>
          <p:nvSpPr>
            <p:cNvPr id="273" name="Shape 273"/>
            <p:cNvSpPr/>
            <p:nvPr/>
          </p:nvSpPr>
          <p:spPr>
            <a:xfrm rot="16200000">
              <a:off x="1043686" y="3204148"/>
              <a:ext cx="65990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Россия</a:t>
              </a:r>
            </a:p>
          </p:txBody>
        </p:sp>
        <p:sp>
          <p:nvSpPr>
            <p:cNvPr id="274" name="Shape 274"/>
            <p:cNvSpPr/>
            <p:nvPr/>
          </p:nvSpPr>
          <p:spPr>
            <a:xfrm rot="16200000">
              <a:off x="1283701" y="3133215"/>
              <a:ext cx="66417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Индия </a:t>
              </a:r>
            </a:p>
          </p:txBody>
        </p:sp>
        <p:sp>
          <p:nvSpPr>
            <p:cNvPr id="275" name="Shape 275"/>
            <p:cNvSpPr/>
            <p:nvPr/>
          </p:nvSpPr>
          <p:spPr>
            <a:xfrm rot="16200000">
              <a:off x="1544458" y="3173014"/>
              <a:ext cx="62696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Китай </a:t>
              </a:r>
            </a:p>
          </p:txBody>
        </p:sp>
        <p:sp>
          <p:nvSpPr>
            <p:cNvPr id="276" name="Shape 276"/>
            <p:cNvSpPr/>
            <p:nvPr/>
          </p:nvSpPr>
          <p:spPr>
            <a:xfrm rot="16200000">
              <a:off x="1748803" y="3179359"/>
              <a:ext cx="70256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Египет </a:t>
              </a:r>
            </a:p>
          </p:txBody>
        </p:sp>
        <p:sp>
          <p:nvSpPr>
            <p:cNvPr id="277" name="Shape 277"/>
            <p:cNvSpPr/>
            <p:nvPr/>
          </p:nvSpPr>
          <p:spPr>
            <a:xfrm rot="16200000">
              <a:off x="1818809" y="3409044"/>
              <a:ext cx="1046858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Венесуэла </a:t>
              </a:r>
            </a:p>
          </p:txBody>
        </p:sp>
        <p:sp>
          <p:nvSpPr>
            <p:cNvPr id="278" name="Shape 278"/>
            <p:cNvSpPr/>
            <p:nvPr/>
          </p:nvSpPr>
          <p:spPr>
            <a:xfrm rot="16200000">
              <a:off x="2389578" y="3083418"/>
              <a:ext cx="389633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ОАЭ</a:t>
              </a:r>
            </a:p>
          </p:txBody>
        </p:sp>
        <p:sp>
          <p:nvSpPr>
            <p:cNvPr id="279" name="Shape 279"/>
            <p:cNvSpPr/>
            <p:nvPr/>
          </p:nvSpPr>
          <p:spPr>
            <a:xfrm rot="16200000">
              <a:off x="2281384" y="3370261"/>
              <a:ext cx="109031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Индонезия </a:t>
              </a:r>
            </a:p>
          </p:txBody>
        </p:sp>
        <p:sp>
          <p:nvSpPr>
            <p:cNvPr id="280" name="Shape 280"/>
            <p:cNvSpPr/>
            <p:nvPr/>
          </p:nvSpPr>
          <p:spPr>
            <a:xfrm rot="16200000">
              <a:off x="2391767" y="3462772"/>
              <a:ext cx="134847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7030A0"/>
                  </a:solidFill>
                </a:rPr>
                <a:t>Узбекистан </a:t>
              </a:r>
            </a:p>
          </p:txBody>
        </p:sp>
        <p:sp>
          <p:nvSpPr>
            <p:cNvPr id="281" name="Shape 281"/>
            <p:cNvSpPr/>
            <p:nvPr/>
          </p:nvSpPr>
          <p:spPr>
            <a:xfrm rot="16200000">
              <a:off x="3044443" y="3084449"/>
              <a:ext cx="53280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Ирак </a:t>
              </a:r>
            </a:p>
          </p:txBody>
        </p:sp>
        <p:sp>
          <p:nvSpPr>
            <p:cNvPr id="282" name="Shape 282"/>
            <p:cNvSpPr/>
            <p:nvPr/>
          </p:nvSpPr>
          <p:spPr>
            <a:xfrm rot="16200000">
              <a:off x="3208906" y="3231064"/>
              <a:ext cx="68818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Алжир </a:t>
              </a:r>
            </a:p>
          </p:txBody>
        </p:sp>
        <p:sp>
          <p:nvSpPr>
            <p:cNvPr id="283" name="Shape 283"/>
            <p:cNvSpPr/>
            <p:nvPr/>
          </p:nvSpPr>
          <p:spPr>
            <a:xfrm rot="16200000">
              <a:off x="3392121" y="3239796"/>
              <a:ext cx="80605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Мексика</a:t>
              </a:r>
            </a:p>
          </p:txBody>
        </p:sp>
        <p:sp>
          <p:nvSpPr>
            <p:cNvPr id="284" name="Shape 284"/>
            <p:cNvSpPr/>
            <p:nvPr/>
          </p:nvSpPr>
          <p:spPr>
            <a:xfrm rot="16200000">
              <a:off x="3602317" y="3328669"/>
              <a:ext cx="86995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Таиланд </a:t>
              </a:r>
            </a:p>
          </p:txBody>
        </p:sp>
        <p:sp>
          <p:nvSpPr>
            <p:cNvPr id="285" name="Shape 285"/>
            <p:cNvSpPr/>
            <p:nvPr/>
          </p:nvSpPr>
          <p:spPr>
            <a:xfrm rot="16200000">
              <a:off x="3855635" y="3280829"/>
              <a:ext cx="84762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Украина </a:t>
              </a:r>
            </a:p>
          </p:txBody>
        </p:sp>
        <p:sp>
          <p:nvSpPr>
            <p:cNvPr id="286" name="Shape 286"/>
            <p:cNvSpPr/>
            <p:nvPr/>
          </p:nvSpPr>
          <p:spPr>
            <a:xfrm rot="16200000">
              <a:off x="4159850" y="3238979"/>
              <a:ext cx="72350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Кувейт </a:t>
              </a:r>
            </a:p>
          </p:txBody>
        </p:sp>
        <p:sp>
          <p:nvSpPr>
            <p:cNvPr id="287" name="Shape 287"/>
            <p:cNvSpPr/>
            <p:nvPr/>
          </p:nvSpPr>
          <p:spPr>
            <a:xfrm rot="16200000">
              <a:off x="4294148" y="3307336"/>
              <a:ext cx="939206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Пакистан </a:t>
              </a:r>
            </a:p>
          </p:txBody>
        </p:sp>
        <p:sp>
          <p:nvSpPr>
            <p:cNvPr id="288" name="Shape 288"/>
            <p:cNvSpPr/>
            <p:nvPr/>
          </p:nvSpPr>
          <p:spPr>
            <a:xfrm rot="16200000">
              <a:off x="4482528" y="3381481"/>
              <a:ext cx="104675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Аргентина </a:t>
              </a:r>
            </a:p>
          </p:txBody>
        </p:sp>
        <p:sp>
          <p:nvSpPr>
            <p:cNvPr id="289" name="Shape 289"/>
            <p:cNvSpPr/>
            <p:nvPr/>
          </p:nvSpPr>
          <p:spPr>
            <a:xfrm rot="16200000">
              <a:off x="4758559" y="3312491"/>
              <a:ext cx="97899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Малайзия </a:t>
              </a:r>
            </a:p>
          </p:txBody>
        </p:sp>
        <p:sp>
          <p:nvSpPr>
            <p:cNvPr id="290" name="Shape 290"/>
            <p:cNvSpPr/>
            <p:nvPr/>
          </p:nvSpPr>
          <p:spPr>
            <a:xfrm rot="16200000">
              <a:off x="4972487" y="3460125"/>
              <a:ext cx="103544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Бангладеш</a:t>
              </a:r>
            </a:p>
          </p:txBody>
        </p:sp>
        <p:sp>
          <p:nvSpPr>
            <p:cNvPr id="291" name="Shape 291"/>
            <p:cNvSpPr/>
            <p:nvPr/>
          </p:nvSpPr>
          <p:spPr>
            <a:xfrm rot="16200000">
              <a:off x="4895204" y="3602632"/>
              <a:ext cx="1668934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7030A0"/>
                  </a:solidFill>
                </a:rPr>
                <a:t>Туркменистан </a:t>
              </a:r>
            </a:p>
          </p:txBody>
        </p:sp>
        <p:sp>
          <p:nvSpPr>
            <p:cNvPr id="292" name="Shape 292"/>
            <p:cNvSpPr/>
            <p:nvPr/>
          </p:nvSpPr>
          <p:spPr>
            <a:xfrm rot="16200000">
              <a:off x="5373100" y="3467980"/>
              <a:ext cx="1197448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7030A0"/>
                  </a:solidFill>
                </a:rPr>
                <a:t>Казахстан </a:t>
              </a:r>
            </a:p>
          </p:txBody>
        </p:sp>
        <p:sp>
          <p:nvSpPr>
            <p:cNvPr id="293" name="Shape 293"/>
            <p:cNvSpPr/>
            <p:nvPr/>
          </p:nvSpPr>
          <p:spPr>
            <a:xfrm rot="16200000">
              <a:off x="5889586" y="3148122"/>
              <a:ext cx="654150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Ливия </a:t>
              </a:r>
            </a:p>
          </p:txBody>
        </p:sp>
        <p:sp>
          <p:nvSpPr>
            <p:cNvPr id="294" name="Shape 294"/>
            <p:cNvSpPr/>
            <p:nvPr/>
          </p:nvSpPr>
          <p:spPr>
            <a:xfrm rot="16200000">
              <a:off x="6152769" y="3175423"/>
              <a:ext cx="61208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Катар </a:t>
              </a:r>
            </a:p>
          </p:txBody>
        </p:sp>
        <p:sp>
          <p:nvSpPr>
            <p:cNvPr id="295" name="Shape 295"/>
            <p:cNvSpPr/>
            <p:nvPr/>
          </p:nvSpPr>
          <p:spPr>
            <a:xfrm rot="16200000">
              <a:off x="6277458" y="3292850"/>
              <a:ext cx="84703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Эквадор </a:t>
              </a:r>
            </a:p>
          </p:txBody>
        </p:sp>
        <p:sp>
          <p:nvSpPr>
            <p:cNvPr id="296" name="Shape 296"/>
            <p:cNvSpPr/>
            <p:nvPr/>
          </p:nvSpPr>
          <p:spPr>
            <a:xfrm rot="16200000">
              <a:off x="-499397" y="1591419"/>
              <a:ext cx="1481392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600"/>
                <a:t>Млрд долларов США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735969" y="157557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735969" y="457121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735969" y="756680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735969" y="1056240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735969" y="1355800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735969" y="1655360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735969" y="1954919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35969" y="2254482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735969" y="2554046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735969" y="2853603"/>
              <a:ext cx="50159" cy="1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7" name="Shape 307"/>
            <p:cNvSpPr/>
            <p:nvPr/>
          </p:nvSpPr>
          <p:spPr>
            <a:xfrm flipH="1">
              <a:off x="799980" y="145892"/>
              <a:ext cx="14" cy="2698621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3210508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793926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2968850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2727191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2" name="Shape 312"/>
            <p:cNvSpPr/>
            <p:nvPr/>
          </p:nvSpPr>
          <p:spPr>
            <a:xfrm>
              <a:off x="3452166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3693825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3935483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2485534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2243876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2002217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760559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518900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1277242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1035585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4177143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4418805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4660464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5" name="Shape 325"/>
            <p:cNvSpPr/>
            <p:nvPr/>
          </p:nvSpPr>
          <p:spPr>
            <a:xfrm>
              <a:off x="4902125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6" name="Shape 326"/>
            <p:cNvSpPr/>
            <p:nvPr/>
          </p:nvSpPr>
          <p:spPr>
            <a:xfrm>
              <a:off x="5143784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5441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5627101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5868759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6110418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6352076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593733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6835392" y="2863075"/>
              <a:ext cx="15" cy="51935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792554" y="2853346"/>
              <a:ext cx="6043220" cy="17"/>
            </a:xfrm>
            <a:prstGeom prst="line">
              <a:avLst/>
            </a:prstGeom>
            <a:noFill/>
            <a:ln w="12700" cap="sq">
              <a:solidFill>
                <a:srgbClr val="E6E6E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</a:p>
          </p:txBody>
        </p:sp>
      </p:grpSp>
      <p:sp>
        <p:nvSpPr>
          <p:cNvPr id="336" name="Shape 336"/>
          <p:cNvSpPr/>
          <p:nvPr>
            <p:ph type="title"/>
          </p:nvPr>
        </p:nvSpPr>
        <p:spPr>
          <a:xfrm>
            <a:off x="1079999" y="250300"/>
            <a:ext cx="7687834" cy="102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685800">
              <a:defRPr sz="2100">
                <a:solidFill>
                  <a:srgbClr val="2B2E72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2B2E72"/>
                </a:solidFill>
              </a:rPr>
              <a:t>Субсидии в сфере потребления ископаемого топлива ведущих 25 стран, не являющихся участниками ОЭСР, (2010)</a:t>
            </a:r>
          </a:p>
        </p:txBody>
      </p:sp>
      <p:sp>
        <p:nvSpPr>
          <p:cNvPr id="337" name="Shape 337"/>
          <p:cNvSpPr/>
          <p:nvPr/>
        </p:nvSpPr>
        <p:spPr>
          <a:xfrm>
            <a:off x="1427153" y="6283323"/>
            <a:ext cx="396083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i="0" sz="1800"/>
            </a:pPr>
            <a:r>
              <a:rPr i="1" sz="1400"/>
              <a:t>Источник:  IEA, 2010.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body" idx="4294967295"/>
          </p:nvPr>
        </p:nvSpPr>
        <p:spPr>
          <a:xfrm>
            <a:off x="827583" y="633384"/>
            <a:ext cx="7620001" cy="5616631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430131">
              <a:spcBef>
                <a:spcPts val="0"/>
              </a:spcBef>
              <a:buSzTx/>
              <a:buNone/>
              <a:defRPr sz="1800"/>
            </a:pPr>
            <a:r>
              <a:rPr b="1" sz="2500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Сотрудничество в ЦА в области ВИЭ и ЭЭ -Выгоды для всех сторон:</a:t>
            </a:r>
            <a:endParaRPr b="1" sz="250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30131">
              <a:spcBef>
                <a:spcPts val="0"/>
              </a:spcBef>
              <a:buSzTx/>
              <a:buNone/>
              <a:defRPr sz="1800"/>
            </a:pPr>
            <a:endParaRPr sz="250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71554" indent="-671554" defTabSz="430131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50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укрепит потенциал для развития ВИЭ и ЭЭ;</a:t>
            </a:r>
            <a:endParaRPr sz="250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71554" indent="-671554" defTabSz="430131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50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повысит емкость будущего рынка ВИЭ и ЭЭ  для инвесторов;</a:t>
            </a:r>
            <a:endParaRPr sz="250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71554" indent="-671554" defTabSz="430131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50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расширит возможности для обмена опытом и передачи наилучших практик и технологий;</a:t>
            </a:r>
            <a:endParaRPr sz="250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71554" indent="-671554" defTabSz="430131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50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внесет вклад в энергетическую безопасность, повышение уровня жизни населения,  а также </a:t>
            </a:r>
            <a:endParaRPr sz="2500">
              <a:solidFill>
                <a:srgbClr val="3B23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71554" indent="-671554" defTabSz="430131">
              <a:spcBef>
                <a:spcPts val="0"/>
              </a:spcBef>
              <a:buClr>
                <a:srgbClr val="3B237E"/>
              </a:buClr>
              <a:buFont typeface="Times Roman"/>
              <a:defRPr sz="1800"/>
            </a:pPr>
            <a:r>
              <a:rPr sz="2500">
                <a:solidFill>
                  <a:srgbClr val="3B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 сохранение окружающей среды и устойчивое развитие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body" idx="4294967295"/>
          </p:nvPr>
        </p:nvSpPr>
        <p:spPr>
          <a:xfrm>
            <a:off x="245962" y="1066675"/>
            <a:ext cx="8652076" cy="4724649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246648" defTabSz="416874">
              <a:spcBef>
                <a:spcPts val="0"/>
              </a:spcBef>
              <a:buSzTx/>
              <a:buNone/>
              <a:tabLst>
                <a:tab pos="393700" algn="l"/>
                <a:tab pos="800100" algn="l"/>
                <a:tab pos="1219200" algn="l"/>
                <a:tab pos="1625600" algn="l"/>
                <a:tab pos="2032000" algn="l"/>
                <a:tab pos="2451100" algn="l"/>
                <a:tab pos="2857500" algn="l"/>
                <a:tab pos="3263900" algn="l"/>
                <a:tab pos="3683000" algn="l"/>
                <a:tab pos="4089400" algn="l"/>
                <a:tab pos="4495800" algn="l"/>
                <a:tab pos="4914900" algn="l"/>
                <a:tab pos="4927600" algn="l"/>
              </a:tabLst>
              <a:defRPr sz="1800"/>
            </a:pPr>
            <a:r>
              <a:rPr b="1" sz="3000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Рекомендации по развитию ВИЭ и ЭЭ в ЦА</a:t>
            </a:r>
            <a:endParaRPr b="1" sz="1600">
              <a:solidFill>
                <a:srgbClr val="161B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246648" defTabSz="416874">
              <a:spcBef>
                <a:spcPts val="0"/>
              </a:spcBef>
              <a:buSzTx/>
              <a:buNone/>
              <a:tabLst>
                <a:tab pos="393700" algn="l"/>
                <a:tab pos="800100" algn="l"/>
                <a:tab pos="1219200" algn="l"/>
                <a:tab pos="1625600" algn="l"/>
                <a:tab pos="2032000" algn="l"/>
                <a:tab pos="2451100" algn="l"/>
                <a:tab pos="2857500" algn="l"/>
                <a:tab pos="3263900" algn="l"/>
                <a:tab pos="3683000" algn="l"/>
                <a:tab pos="4089400" algn="l"/>
                <a:tab pos="4495800" algn="l"/>
                <a:tab pos="4914900" algn="l"/>
                <a:tab pos="4927600" algn="l"/>
              </a:tabLst>
              <a:defRPr sz="1800"/>
            </a:pPr>
            <a:endParaRPr sz="3100">
              <a:solidFill>
                <a:srgbClr val="161B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16874">
              <a:spcBef>
                <a:spcPts val="0"/>
              </a:spcBef>
              <a:buSzTx/>
              <a:buNone/>
              <a:tabLst>
                <a:tab pos="393700" algn="l"/>
                <a:tab pos="800100" algn="l"/>
                <a:tab pos="1219200" algn="l"/>
                <a:tab pos="1625600" algn="l"/>
                <a:tab pos="2032000" algn="l"/>
                <a:tab pos="2451100" algn="l"/>
                <a:tab pos="2857500" algn="l"/>
                <a:tab pos="3263900" algn="l"/>
                <a:tab pos="3683000" algn="l"/>
                <a:tab pos="4089400" algn="l"/>
                <a:tab pos="4495800" algn="l"/>
                <a:tab pos="4914900" algn="l"/>
                <a:tab pos="4927600" algn="l"/>
              </a:tabLst>
              <a:defRPr sz="1800"/>
            </a:pPr>
            <a:r>
              <a:rPr sz="310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 - при существующем статусе МКУР</a:t>
            </a:r>
            <a:endParaRPr sz="3100">
              <a:solidFill>
                <a:srgbClr val="161B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16874">
              <a:spcBef>
                <a:spcPts val="0"/>
              </a:spcBef>
              <a:buSzTx/>
              <a:buNone/>
              <a:tabLst>
                <a:tab pos="393700" algn="l"/>
                <a:tab pos="800100" algn="l"/>
                <a:tab pos="1219200" algn="l"/>
                <a:tab pos="1625600" algn="l"/>
                <a:tab pos="2032000" algn="l"/>
                <a:tab pos="2451100" algn="l"/>
                <a:tab pos="2857500" algn="l"/>
                <a:tab pos="3263900" algn="l"/>
                <a:tab pos="3683000" algn="l"/>
                <a:tab pos="4089400" algn="l"/>
                <a:tab pos="4495800" algn="l"/>
                <a:tab pos="4914900" algn="l"/>
                <a:tab pos="4927600" algn="l"/>
              </a:tabLst>
              <a:defRPr sz="1800"/>
            </a:pPr>
            <a:r>
              <a:rPr sz="310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 - при реформировании системы МКУР (2015-2017)</a:t>
            </a:r>
            <a:endParaRPr sz="3100">
              <a:solidFill>
                <a:srgbClr val="161B7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0" indent="0" defTabSz="416874">
              <a:spcBef>
                <a:spcPts val="0"/>
              </a:spcBef>
              <a:buSzTx/>
              <a:buNone/>
              <a:tabLst>
                <a:tab pos="393700" algn="l"/>
                <a:tab pos="800100" algn="l"/>
                <a:tab pos="1219200" algn="l"/>
                <a:tab pos="1625600" algn="l"/>
                <a:tab pos="2032000" algn="l"/>
                <a:tab pos="2451100" algn="l"/>
                <a:tab pos="2857500" algn="l"/>
                <a:tab pos="3263900" algn="l"/>
                <a:tab pos="3683000" algn="l"/>
                <a:tab pos="4089400" algn="l"/>
                <a:tab pos="4495800" algn="l"/>
                <a:tab pos="4914900" algn="l"/>
                <a:tab pos="4927600" algn="l"/>
              </a:tabLst>
              <a:defRPr sz="1800"/>
            </a:pPr>
            <a:r>
              <a:rPr sz="3100">
                <a:solidFill>
                  <a:srgbClr val="161B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  - при реформировании общей системы управления ООС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body" idx="4294967295"/>
          </p:nvPr>
        </p:nvSpPr>
        <p:spPr>
          <a:xfrm>
            <a:off x="713282" y="436554"/>
            <a:ext cx="8154445" cy="6010292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173788" defTabSz="293729">
              <a:spcBef>
                <a:spcPts val="0"/>
              </a:spcBef>
              <a:buSzTx/>
              <a:buNone/>
              <a:tabLst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b="1" sz="2185" u="sng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 существующем статусе МКУР </a:t>
            </a:r>
            <a:endParaRPr b="1" sz="2185" u="sng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507754" indent="-333962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endParaRPr b="1" sz="2185" u="sng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185299" indent="-1011508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sz="2185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Разработать пилотную программу МКУР с небольшим количеством демонстрационных проектов;</a:t>
            </a:r>
            <a:endParaRPr sz="2185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185299" indent="-1011508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sz="2185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Интегрировать потенциалы МКУР (РЦ), РЭЦЦА, ИК МФСА;</a:t>
            </a:r>
            <a:endParaRPr sz="2185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185299" indent="-1011508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sz="2185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Создать на основе ОДЛ рабочую группу для координации этой программы с участием РЭЦЦА и НПО, ЕС, ПРООН, ЮНЕП, др.- с ведущей ролью РЦ ВИЭ;</a:t>
            </a:r>
            <a:endParaRPr sz="2185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185299" indent="-1011508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sz="2185">
                <a:solidFill>
                  <a:srgbClr val="0C1888"/>
                </a:solidFill>
                <a:uFill>
                  <a:solidFill/>
                </a:uFill>
              </a:rPr>
              <a:t>И</a:t>
            </a:r>
            <a:r>
              <a:rPr sz="2185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нтегрировать эту программу с национальными программами по ВИЭ и ЭЭ;</a:t>
            </a:r>
            <a:endParaRPr sz="2185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185299" indent="-1011508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sz="2185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Пригласить НПО для широкого распространения опыта и обучения на местном уровне;</a:t>
            </a:r>
            <a:endParaRPr sz="2185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185299" indent="-1011508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sz="2185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Разработать веб-сайт с размещением лучшего опыта ЕС и других стран;</a:t>
            </a:r>
            <a:endParaRPr sz="2185">
              <a:solidFill>
                <a:srgbClr val="0C1888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1185299" indent="-1011508" defTabSz="293729">
              <a:spcBef>
                <a:spcPts val="0"/>
              </a:spcBef>
              <a:buClr>
                <a:srgbClr val="0C1888"/>
              </a:buClr>
              <a:buFont typeface="Times Roman"/>
              <a:tabLst>
                <a:tab pos="215900" algn="l"/>
                <a:tab pos="215900" algn="l"/>
                <a:tab pos="254000" algn="l"/>
                <a:tab pos="546100" algn="l"/>
                <a:tab pos="850900" algn="l"/>
                <a:tab pos="1143000" algn="l"/>
                <a:tab pos="1422400" algn="l"/>
                <a:tab pos="1701800" algn="l"/>
                <a:tab pos="1993900" algn="l"/>
                <a:tab pos="2298700" algn="l"/>
                <a:tab pos="2565400" algn="l"/>
                <a:tab pos="2870200" algn="l"/>
                <a:tab pos="3149600" algn="l"/>
                <a:tab pos="3454400" algn="l"/>
                <a:tab pos="3454400" algn="l"/>
              </a:tabLst>
              <a:defRPr sz="1800"/>
            </a:pPr>
            <a:r>
              <a:rPr sz="2185">
                <a:solidFill>
                  <a:srgbClr val="0C1888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Изучить возможности сотрудничества с ЭКСПО-2017 и Программой «Зеленый Мост», будущим Региональным центром по изменению климата в Туркменистане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body" idx="4294967295"/>
          </p:nvPr>
        </p:nvSpPr>
        <p:spPr>
          <a:xfrm>
            <a:off x="527447" y="620686"/>
            <a:ext cx="8404226" cy="5832332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147922" defTabSz="250014">
              <a:spcBef>
                <a:spcPts val="0"/>
              </a:spcBef>
              <a:buSzTx/>
              <a:buNone/>
              <a:tabLst>
                <a:tab pos="228600" algn="l"/>
                <a:tab pos="482600" algn="l"/>
                <a:tab pos="711200" algn="l"/>
                <a:tab pos="965200" algn="l"/>
                <a:tab pos="1206500" algn="l"/>
                <a:tab pos="1460500" algn="l"/>
                <a:tab pos="1701800" algn="l"/>
                <a:tab pos="1943100" algn="l"/>
                <a:tab pos="2197100" algn="l"/>
                <a:tab pos="2438400" algn="l"/>
                <a:tab pos="2692400" algn="l"/>
                <a:tab pos="2921000" algn="l"/>
                <a:tab pos="2933700" algn="l"/>
              </a:tabLst>
              <a:defRPr sz="1800"/>
            </a:pPr>
            <a:r>
              <a:rPr b="1" sz="2300" u="sng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 реформирования системы МКУР </a:t>
            </a:r>
            <a:endParaRPr b="1" sz="2300" u="sng">
              <a:solidFill>
                <a:srgbClr val="9A403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93514" indent="-545589" algn="just" defTabSz="250014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177800" algn="l"/>
                <a:tab pos="190500" algn="l"/>
                <a:tab pos="228600" algn="l"/>
                <a:tab pos="482600" algn="l"/>
                <a:tab pos="711200" algn="l"/>
                <a:tab pos="965200" algn="l"/>
                <a:tab pos="1206500" algn="l"/>
                <a:tab pos="1460500" algn="l"/>
                <a:tab pos="1701800" algn="l"/>
                <a:tab pos="1943100" algn="l"/>
                <a:tab pos="2197100" algn="l"/>
                <a:tab pos="2438400" algn="l"/>
                <a:tab pos="2692400" algn="l"/>
                <a:tab pos="2921000" algn="l"/>
                <a:tab pos="2933700" algn="l"/>
              </a:tabLst>
              <a:defRPr sz="1800"/>
            </a:pPr>
            <a:r>
              <a:rPr sz="230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К представителям государств ЦА добавить: 2 чел. от стран Европы и Азии, 2- от международных организаций, 2- от НПО,  2 - частный сектор и наука. Всего-13 чел.</a:t>
            </a:r>
            <a:endParaRPr sz="2300">
              <a:solidFill>
                <a:srgbClr val="251F87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93514" indent="-545589" algn="just" defTabSz="250014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177800" algn="l"/>
                <a:tab pos="190500" algn="l"/>
                <a:tab pos="228600" algn="l"/>
                <a:tab pos="482600" algn="l"/>
                <a:tab pos="711200" algn="l"/>
                <a:tab pos="965200" algn="l"/>
                <a:tab pos="1206500" algn="l"/>
                <a:tab pos="1460500" algn="l"/>
                <a:tab pos="1701800" algn="l"/>
                <a:tab pos="1943100" algn="l"/>
                <a:tab pos="2197100" algn="l"/>
                <a:tab pos="2438400" algn="l"/>
                <a:tab pos="2692400" algn="l"/>
                <a:tab pos="2921000" algn="l"/>
                <a:tab pos="2933700" algn="l"/>
              </a:tabLst>
              <a:defRPr sz="1800"/>
            </a:pPr>
            <a:r>
              <a:rPr sz="230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Изменить процедуры принятия решений МКУР: вместо консенсуса на принятие решений большинством;</a:t>
            </a:r>
            <a:endParaRPr sz="2300">
              <a:solidFill>
                <a:srgbClr val="251F87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93514" indent="-545589" algn="just" defTabSz="250014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177800" algn="l"/>
                <a:tab pos="190500" algn="l"/>
                <a:tab pos="228600" algn="l"/>
                <a:tab pos="482600" algn="l"/>
                <a:tab pos="711200" algn="l"/>
                <a:tab pos="965200" algn="l"/>
                <a:tab pos="1206500" algn="l"/>
                <a:tab pos="1460500" algn="l"/>
                <a:tab pos="1701800" algn="l"/>
                <a:tab pos="1943100" algn="l"/>
                <a:tab pos="2197100" algn="l"/>
                <a:tab pos="2438400" algn="l"/>
                <a:tab pos="2692400" algn="l"/>
                <a:tab pos="2921000" algn="l"/>
                <a:tab pos="2933700" algn="l"/>
              </a:tabLst>
              <a:defRPr sz="1800"/>
            </a:pPr>
            <a:r>
              <a:rPr sz="230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Подписать соглашение с РЭЦЦА о возложении на него функций секретариата МКУР (в сотрудничестве с НИЦ МКУР в Туркменистане). Интегрировать деятельность РЭЦЦА и РЦ ВИЭ;</a:t>
            </a:r>
            <a:endParaRPr sz="2300">
              <a:solidFill>
                <a:srgbClr val="251F87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93514" indent="-545589" algn="just" defTabSz="250014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177800" algn="l"/>
                <a:tab pos="190500" algn="l"/>
                <a:tab pos="228600" algn="l"/>
                <a:tab pos="482600" algn="l"/>
                <a:tab pos="711200" algn="l"/>
                <a:tab pos="965200" algn="l"/>
                <a:tab pos="1206500" algn="l"/>
                <a:tab pos="1460500" algn="l"/>
                <a:tab pos="1701800" algn="l"/>
                <a:tab pos="1943100" algn="l"/>
                <a:tab pos="2197100" algn="l"/>
                <a:tab pos="2438400" algn="l"/>
                <a:tab pos="2692400" algn="l"/>
                <a:tab pos="2921000" algn="l"/>
                <a:tab pos="2933700" algn="l"/>
              </a:tabLst>
              <a:defRPr sz="1800"/>
            </a:pPr>
            <a:r>
              <a:rPr sz="230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Разработать/обновить обязательства государств ЦА по финансированию МКУР;</a:t>
            </a:r>
            <a:endParaRPr sz="2300">
              <a:solidFill>
                <a:srgbClr val="251F87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marL="693514" indent="-545589" algn="just" defTabSz="250014">
              <a:spcBef>
                <a:spcPts val="0"/>
              </a:spcBef>
              <a:buClr>
                <a:srgbClr val="251F87"/>
              </a:buClr>
              <a:buFont typeface="Times Roman"/>
              <a:tabLst>
                <a:tab pos="177800" algn="l"/>
                <a:tab pos="190500" algn="l"/>
                <a:tab pos="228600" algn="l"/>
                <a:tab pos="482600" algn="l"/>
                <a:tab pos="711200" algn="l"/>
                <a:tab pos="965200" algn="l"/>
                <a:tab pos="1206500" algn="l"/>
                <a:tab pos="1460500" algn="l"/>
                <a:tab pos="1701800" algn="l"/>
                <a:tab pos="1943100" algn="l"/>
                <a:tab pos="2197100" algn="l"/>
                <a:tab pos="2438400" algn="l"/>
                <a:tab pos="2692400" algn="l"/>
                <a:tab pos="2921000" algn="l"/>
                <a:tab pos="2933700" algn="l"/>
              </a:tabLst>
              <a:defRPr sz="1800"/>
            </a:pPr>
            <a:r>
              <a:rPr sz="2300">
                <a:solidFill>
                  <a:srgbClr val="251F8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Обновить стратегию МКУР и РПДООС с учетом последних изменений, таких как зеленая экономика, обязательства по изменению климата, водные и связанные с водой экосистемы, и другие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384839" y="697222"/>
            <a:ext cx="8538479" cy="542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indent="270508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b="1" sz="2200" u="sng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 укрепления РЦВИЭ рекомендуется следующее:</a:t>
            </a:r>
            <a:endParaRPr b="1" baseline="-37236364" sz="2200" u="sng">
              <a:solidFill>
                <a:srgbClr val="9A403E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908190" indent="-637681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Внести изменения в устав РЦ с расширением состава учредителей (международные организации, НПО, бизнес)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908190" indent="-637681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Изменить процедуры РЦ с учетом международных стандартов;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908190" indent="-637681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Подготовить программу развития ВИЭ и ЭЭ в ЦА на 2015-2017 гг. с пакетом пилотных проектов, презентовать ее на международном уровне, в том числе во время конференций МФСА, а также на КС РКИИК;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908190" indent="-637681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Интегрировать деятельность РЦ и РЭЦЦА с целью использования имеющихся у них преимуществ;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908190" indent="-637681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Подготовить долгосрочные соглашения по развитию ВИЭ&amp;ЭЭ между заинтересованными странами, частным сектором, НПО, международными организациями;</a:t>
            </a:r>
            <a:endParaRPr sz="2200">
              <a:solidFill>
                <a:srgbClr val="1D1977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908190" indent="-637681" defTabSz="457200">
              <a:buClr>
                <a:srgbClr val="1D1977"/>
              </a:buClr>
              <a:buSzPct val="100000"/>
              <a:buFont typeface="Times Roman"/>
              <a:buChar char="•"/>
              <a:tabLst>
                <a:tab pos="63500" algn="l"/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200">
                <a:solidFill>
                  <a:srgbClr val="1D1977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Провести обучение персонала методам проектного управления и анализа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319578" y="487673"/>
            <a:ext cx="8504844" cy="674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270508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b="1" sz="2300" u="sng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Для долгосрочного развития ВИЭ:</a:t>
            </a:r>
            <a:endParaRPr b="1" sz="2300" u="sng">
              <a:solidFill>
                <a:srgbClr val="9A403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indent="270508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endParaRPr b="1" sz="2300" u="sng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1221882" indent="-951373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Создать на основе системы МКУР сеть экспертных советов, инвестиционных фондов, инкубаторов новых технологий, информационных центров и другие;</a:t>
            </a:r>
            <a:endParaRPr sz="230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1221882" indent="-951373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Проект долгосрочного соглашения между странами ЦА и их партнерами, включая частный сектор с льготными условиями;</a:t>
            </a:r>
            <a:endParaRPr sz="230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1221882" indent="-951373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Изменения в действующем законодательстве,  региональных и двусторонних соглашениях;</a:t>
            </a:r>
            <a:endParaRPr sz="230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1221882" indent="-951373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Интегрировать вопросы ВИЭ и ЭЭ в международные и региональные программы по развитию энергетики, изменению климата, управлению водными ресурсами, устойчивому сельскому хозяйству и управлению земельными ресурсами, а также в стратегии по искоренению бедности и развитию зеленой экономики;</a:t>
            </a:r>
            <a:endParaRPr sz="2300">
              <a:solidFill>
                <a:srgbClr val="2D1D74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marL="1221882" indent="-951373" defTabSz="457200">
              <a:buClr>
                <a:srgbClr val="2D1D74"/>
              </a:buClr>
              <a:buSzPct val="100000"/>
              <a:buFont typeface="Times Roman"/>
              <a:buChar char="•"/>
              <a:tabLst>
                <a:tab pos="368300" algn="l"/>
                <a:tab pos="381000" algn="l"/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2300">
                <a:solidFill>
                  <a:srgbClr val="2D1D74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Создать широкую сеть для пропаганды, обучения, подготовки и повышения квалификации по вопросам ВИЭ и ЭЭ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319578" y="690871"/>
            <a:ext cx="8504844" cy="1873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270508" algn="ctr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4000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Спасибо за внимание!</a:t>
            </a:r>
            <a:endParaRPr sz="4000">
              <a:solidFill>
                <a:srgbClr val="9A403E"/>
              </a:solidFill>
              <a:uFill>
                <a:solidFill/>
              </a:uFill>
              <a:latin typeface="Calibri"/>
              <a:ea typeface="Calibri"/>
              <a:cs typeface="Calibri"/>
              <a:sym typeface="Calibri"/>
            </a:endParaRPr>
          </a:p>
          <a:p>
            <a:pPr lvl="0" indent="270508" algn="ctr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4000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более подробно о проекте</a:t>
            </a:r>
            <a:r>
              <a:rPr>
                <a:solidFill>
                  <a:srgbClr val="9A403E"/>
                </a:solidFill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sz="4000">
                <a:solidFill>
                  <a:srgbClr val="9A403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и докладе:</a:t>
            </a:r>
            <a:endParaRPr sz="4000">
              <a:solidFill>
                <a:srgbClr val="9A403E"/>
              </a:solidFill>
              <a:uFill>
                <a:solidFill/>
              </a:uFill>
              <a:latin typeface="Times Roman"/>
              <a:ea typeface="Times Roman"/>
              <a:cs typeface="Times Roman"/>
              <a:sym typeface="Times Roman"/>
            </a:endParaRPr>
          </a:p>
          <a:p>
            <a:pPr lvl="0" indent="270508" algn="ctr" defTabSz="457200">
              <a:tabLst>
                <a:tab pos="444500" algn="l"/>
                <a:tab pos="889000" algn="l"/>
                <a:tab pos="1346200" algn="l"/>
                <a:tab pos="1790700" algn="l"/>
                <a:tab pos="2247900" algn="l"/>
                <a:tab pos="2692400" algn="l"/>
                <a:tab pos="3136900" algn="l"/>
                <a:tab pos="3594100" algn="l"/>
                <a:tab pos="4038600" algn="l"/>
                <a:tab pos="4495800" algn="l"/>
                <a:tab pos="4940300" algn="l"/>
                <a:tab pos="5384800" algn="l"/>
                <a:tab pos="5410200" algn="l"/>
              </a:tabLst>
            </a:pPr>
            <a:r>
              <a:rPr sz="4000">
                <a:solidFill>
                  <a:srgbClr val="2E237E"/>
                </a:solidFill>
                <a:uFill>
                  <a:solidFill/>
                </a:u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i="1" sz="3700">
                <a:latin typeface="Avenir Book"/>
                <a:ea typeface="Avenir Book"/>
                <a:cs typeface="Avenir Book"/>
                <a:sym typeface="Avenir Book"/>
                <a:hlinkClick r:id="rId2" invalidUrl="" action="" tgtFrame="" tooltip="" history="1" highlightClick="0" endSnd="0"/>
              </a:rPr>
              <a:t>http://www.casepresee.org/</a:t>
            </a:r>
          </a:p>
        </p:txBody>
      </p:sp>
      <p:pic>
        <p:nvPicPr>
          <p:cNvPr id="352" name="image3.jpeg" descr="eu_fla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" y="6038277"/>
            <a:ext cx="1014868" cy="672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741" y="6012057"/>
            <a:ext cx="2556407" cy="7246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" name="Group 356"/>
          <p:cNvGrpSpPr/>
          <p:nvPr/>
        </p:nvGrpSpPr>
        <p:grpSpPr>
          <a:xfrm>
            <a:off x="472695" y="3244907"/>
            <a:ext cx="8370815" cy="2219723"/>
            <a:chOff x="0" y="-1"/>
            <a:chExt cx="8370813" cy="2219721"/>
          </a:xfrm>
        </p:grpSpPr>
        <p:sp>
          <p:nvSpPr>
            <p:cNvPr id="354" name="Shape 354"/>
            <p:cNvSpPr/>
            <p:nvPr/>
          </p:nvSpPr>
          <p:spPr>
            <a:xfrm>
              <a:off x="-1" y="1"/>
              <a:ext cx="8370815" cy="22197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12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</a:defRPr>
              </a:pPr>
            </a:p>
          </p:txBody>
        </p:sp>
        <p:sp>
          <p:nvSpPr>
            <p:cNvPr id="355" name="Shape 355"/>
            <p:cNvSpPr/>
            <p:nvPr/>
          </p:nvSpPr>
          <p:spPr>
            <a:xfrm>
              <a:off x="-1" y="-2"/>
              <a:ext cx="8370815" cy="1327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defTabSz="457200"/>
              <a:r>
                <a:rPr i="1" sz="120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Членами Европейского Союза являются 27 стран-участниц, принявших решение о поэтапном объединении своих ноу-хау, ресурсов и направлений. На протяжении 50-летнего периода расширения Союза этим странам удалось совместными усилиями построить зону стабильности, демократии и устойчивого развития с сохранением культурного разнообразия, толерантности и свободы личности</a:t>
              </a:r>
              <a:endParaRPr i="1" sz="12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defTabSz="457200"/>
              <a:endParaRPr i="1" sz="12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defTabSz="457200"/>
              <a:r>
                <a:rPr i="1" sz="1200">
                  <a:uFill>
                    <a:solidFill/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В своей деятельности Евросоюз руководствуется стремлением обмениваться достижениями и ценностями с государствами и народами, не являющимися членами ЕC.</a:t>
              </a:r>
            </a:p>
          </p:txBody>
        </p:sp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457200" y="108457"/>
            <a:ext cx="8229600" cy="1143001"/>
          </a:xfrm>
          <a:prstGeom prst="rect">
            <a:avLst/>
          </a:prstGeom>
        </p:spPr>
        <p:txBody>
          <a:bodyPr/>
          <a:lstStyle>
            <a:lvl1pPr defTabSz="402336"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00000"/>
                </a:solidFill>
              </a:rPr>
              <a:t>Исторические тенденции и текущая ситуация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442465" y="1600200"/>
            <a:ext cx="8229601" cy="5047104"/>
          </a:xfrm>
          <a:prstGeom prst="rect">
            <a:avLst/>
          </a:prstGeom>
        </p:spPr>
        <p:txBody>
          <a:bodyPr/>
          <a:lstStyle/>
          <a:p>
            <a:pPr lvl="0" marL="835516" indent="-835516" defTabSz="420943">
              <a:lnSpc>
                <a:spcPct val="88000"/>
              </a:lnSpc>
              <a:spcBef>
                <a:spcPts val="800"/>
              </a:spcBef>
              <a:buClr>
                <a:srgbClr val="1E0B43"/>
              </a:buClr>
              <a:buFont typeface="Times Roman"/>
              <a:defRPr sz="1800"/>
            </a:pPr>
            <a:r>
              <a:rPr sz="3000">
                <a:solidFill>
                  <a:srgbClr val="1E0B43"/>
                </a:solidFill>
                <a:latin typeface="Calibri"/>
                <a:ea typeface="Calibri"/>
                <a:cs typeface="Calibri"/>
                <a:sym typeface="Calibri"/>
              </a:rPr>
              <a:t> В последние десятилетия экономический рост в мире достигался за счет природного капитала. </a:t>
            </a:r>
            <a:endParaRPr sz="3000">
              <a:solidFill>
                <a:srgbClr val="1E0B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1547896" indent="-1547896" defTabSz="420943">
              <a:lnSpc>
                <a:spcPct val="88000"/>
              </a:lnSpc>
              <a:spcBef>
                <a:spcPts val="800"/>
              </a:spcBef>
              <a:buClr>
                <a:srgbClr val="1E0B43"/>
              </a:buClr>
              <a:buFont typeface="Times Roman"/>
              <a:defRPr sz="1800"/>
            </a:pPr>
            <a:r>
              <a:rPr sz="3000">
                <a:solidFill>
                  <a:srgbClr val="1E0B43"/>
                </a:solidFill>
                <a:latin typeface="Calibri"/>
                <a:ea typeface="Calibri"/>
                <a:cs typeface="Calibri"/>
                <a:sym typeface="Calibri"/>
              </a:rPr>
              <a:t>  Ценности сформированы, но природные ресурсы сильно истощены, а цены выросли.</a:t>
            </a:r>
            <a:endParaRPr sz="3000">
              <a:solidFill>
                <a:srgbClr val="1E0B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L="1547896" indent="-1547896" defTabSz="420943">
              <a:lnSpc>
                <a:spcPct val="88000"/>
              </a:lnSpc>
              <a:spcBef>
                <a:spcPts val="800"/>
              </a:spcBef>
              <a:buClr>
                <a:srgbClr val="1E0B43"/>
              </a:buClr>
              <a:buFont typeface="Times Roman"/>
              <a:defRPr sz="1800"/>
            </a:pPr>
            <a:r>
              <a:rPr sz="3000">
                <a:solidFill>
                  <a:srgbClr val="1E0B43"/>
                </a:solidFill>
                <a:latin typeface="Calibri"/>
                <a:ea typeface="Calibri"/>
                <a:cs typeface="Calibri"/>
                <a:sym typeface="Calibri"/>
              </a:rPr>
              <a:t>  Это привело к уязвимости экономик, росту конфликтов и снизило эко-устойчивость.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457200" y="49106"/>
            <a:ext cx="8229600" cy="87676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0000"/>
                </a:solidFill>
              </a:rPr>
              <a:t>Добыча и цены на нефть </a:t>
            </a:r>
          </a:p>
        </p:txBody>
      </p:sp>
      <p:graphicFrame>
        <p:nvGraphicFramePr>
          <p:cNvPr id="126" name="Chart 126"/>
          <p:cNvGraphicFramePr/>
          <p:nvPr/>
        </p:nvGraphicFramePr>
        <p:xfrm>
          <a:off x="489754" y="3178797"/>
          <a:ext cx="9905907" cy="337089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7" name="Shape 127"/>
          <p:cNvSpPr/>
          <p:nvPr/>
        </p:nvSpPr>
        <p:spPr>
          <a:xfrm>
            <a:off x="1304516" y="6473935"/>
            <a:ext cx="197514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1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100"/>
              <a:t>Номинальная стоимость </a:t>
            </a:r>
          </a:p>
        </p:txBody>
      </p:sp>
      <p:sp>
        <p:nvSpPr>
          <p:cNvPr id="128" name="Shape 128"/>
          <p:cNvSpPr/>
          <p:nvPr/>
        </p:nvSpPr>
        <p:spPr>
          <a:xfrm>
            <a:off x="6110234" y="6473935"/>
            <a:ext cx="197505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1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100"/>
              <a:t>Цена с учетом инфляции  </a:t>
            </a:r>
          </a:p>
        </p:txBody>
      </p:sp>
      <p:pic>
        <p:nvPicPr>
          <p:cNvPr id="129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651" y="1377912"/>
            <a:ext cx="6757959" cy="306898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 flipH="1" rot="10800000">
            <a:off x="7484539" y="2154887"/>
            <a:ext cx="1234448" cy="1115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14278" y="16200"/>
                </a:lnTo>
                <a:lnTo>
                  <a:pt x="14278" y="5400"/>
                </a:lnTo>
                <a:lnTo>
                  <a:pt x="11838" y="5400"/>
                </a:lnTo>
                <a:lnTo>
                  <a:pt x="16719" y="0"/>
                </a:lnTo>
                <a:lnTo>
                  <a:pt x="21600" y="5400"/>
                </a:lnTo>
                <a:lnTo>
                  <a:pt x="19159" y="5400"/>
                </a:lnTo>
                <a:lnTo>
                  <a:pt x="19159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404667" y="307223"/>
            <a:ext cx="82296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3400"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0000"/>
                </a:solidFill>
              </a:rPr>
              <a:t>Сельское хозяйство </a:t>
            </a:r>
          </a:p>
        </p:txBody>
      </p:sp>
      <p:pic>
        <p:nvPicPr>
          <p:cNvPr id="133" name="image5.png" descr="Global1_1-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90" y="955525"/>
            <a:ext cx="8608156" cy="590247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011935" y="1260836"/>
            <a:ext cx="719328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000"/>
              <a:t>Мировая тенденция в производстве зерновых и мяса                          Мировое общее потребление азота и фосфатных удобрений  </a:t>
            </a:r>
          </a:p>
        </p:txBody>
      </p:sp>
      <p:sp>
        <p:nvSpPr>
          <p:cNvPr id="135" name="Shape 135"/>
          <p:cNvSpPr/>
          <p:nvPr/>
        </p:nvSpPr>
        <p:spPr>
          <a:xfrm>
            <a:off x="922827" y="3906763"/>
            <a:ext cx="7193282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1000"/>
              <a:t>Увеличение применения ирригации                                                              Общее мировое производство пестицидов  </a:t>
            </a:r>
          </a:p>
        </p:txBody>
      </p:sp>
      <p:sp>
        <p:nvSpPr>
          <p:cNvPr id="136" name="Shape 136"/>
          <p:cNvSpPr/>
          <p:nvPr/>
        </p:nvSpPr>
        <p:spPr>
          <a:xfrm>
            <a:off x="1955256" y="2227633"/>
            <a:ext cx="61286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мясо</a:t>
            </a:r>
          </a:p>
        </p:txBody>
      </p:sp>
      <p:sp>
        <p:nvSpPr>
          <p:cNvPr id="137" name="Shape 137"/>
          <p:cNvSpPr/>
          <p:nvPr/>
        </p:nvSpPr>
        <p:spPr>
          <a:xfrm>
            <a:off x="2846962" y="3051243"/>
            <a:ext cx="927376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Зерновые </a:t>
            </a:r>
          </a:p>
        </p:txBody>
      </p:sp>
      <p:sp>
        <p:nvSpPr>
          <p:cNvPr id="138" name="Shape 138"/>
          <p:cNvSpPr/>
          <p:nvPr/>
        </p:nvSpPr>
        <p:spPr>
          <a:xfrm>
            <a:off x="5979266" y="2264617"/>
            <a:ext cx="612858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Азот </a:t>
            </a:r>
          </a:p>
        </p:txBody>
      </p:sp>
      <p:sp>
        <p:nvSpPr>
          <p:cNvPr id="139" name="Shape 139"/>
          <p:cNvSpPr/>
          <p:nvPr/>
        </p:nvSpPr>
        <p:spPr>
          <a:xfrm>
            <a:off x="6572656" y="2797711"/>
            <a:ext cx="612859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фосфор</a:t>
            </a:r>
          </a:p>
        </p:txBody>
      </p:sp>
      <p:sp>
        <p:nvSpPr>
          <p:cNvPr id="140" name="Shape 140"/>
          <p:cNvSpPr/>
          <p:nvPr/>
        </p:nvSpPr>
        <p:spPr>
          <a:xfrm>
            <a:off x="2464341" y="4810021"/>
            <a:ext cx="612858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Вода </a:t>
            </a:r>
          </a:p>
        </p:txBody>
      </p:sp>
      <p:sp>
        <p:nvSpPr>
          <p:cNvPr id="141" name="Shape 141"/>
          <p:cNvSpPr/>
          <p:nvPr/>
        </p:nvSpPr>
        <p:spPr>
          <a:xfrm>
            <a:off x="5612860" y="5027884"/>
            <a:ext cx="825230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Пестициды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378221" y="145635"/>
            <a:ext cx="8229601" cy="876769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0000"/>
                </a:solidFill>
              </a:rPr>
              <a:t>Цены на пищевые продукты </a:t>
            </a:r>
          </a:p>
        </p:txBody>
      </p:sp>
      <p:sp>
        <p:nvSpPr>
          <p:cNvPr id="144" name="Shape 144"/>
          <p:cNvSpPr/>
          <p:nvPr/>
        </p:nvSpPr>
        <p:spPr>
          <a:xfrm flipH="1" rot="10800000">
            <a:off x="6478992" y="2243460"/>
            <a:ext cx="1234448" cy="1115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14278" y="16200"/>
                </a:lnTo>
                <a:lnTo>
                  <a:pt x="14278" y="5400"/>
                </a:lnTo>
                <a:lnTo>
                  <a:pt x="11838" y="5400"/>
                </a:lnTo>
                <a:lnTo>
                  <a:pt x="16719" y="0"/>
                </a:lnTo>
                <a:lnTo>
                  <a:pt x="21600" y="5400"/>
                </a:lnTo>
                <a:lnTo>
                  <a:pt x="19159" y="5400"/>
                </a:lnTo>
                <a:lnTo>
                  <a:pt x="19159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>
              <a:srgbClr val="4A7EBB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graphicFrame>
        <p:nvGraphicFramePr>
          <p:cNvPr id="145" name="Chart 145"/>
          <p:cNvGraphicFramePr/>
          <p:nvPr/>
        </p:nvGraphicFramePr>
        <p:xfrm>
          <a:off x="2372956" y="3336710"/>
          <a:ext cx="7830281" cy="335424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6" name="Shape 146"/>
          <p:cNvSpPr/>
          <p:nvPr/>
        </p:nvSpPr>
        <p:spPr>
          <a:xfrm rot="19901492">
            <a:off x="7107865" y="5037170"/>
            <a:ext cx="1626117" cy="27305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F80CE"/>
              </a:gs>
              <a:gs pos="100000">
                <a:srgbClr val="A2C3FF"/>
              </a:gs>
            </a:gsLst>
            <a:lin ang="16200000"/>
          </a:gradFill>
          <a:ln>
            <a:solidFill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7177550" y="6488657"/>
            <a:ext cx="1645888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Индекс цен на нефть </a:t>
            </a:r>
          </a:p>
        </p:txBody>
      </p:sp>
      <p:sp>
        <p:nvSpPr>
          <p:cNvPr id="148" name="Shape 148"/>
          <p:cNvSpPr/>
          <p:nvPr/>
        </p:nvSpPr>
        <p:spPr>
          <a:xfrm>
            <a:off x="8211728" y="5037177"/>
            <a:ext cx="73087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b="1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b="0"/>
            </a:pPr>
            <a:r>
              <a:rPr b="1"/>
              <a:t>+100%</a:t>
            </a:r>
          </a:p>
        </p:txBody>
      </p:sp>
      <p:pic>
        <p:nvPicPr>
          <p:cNvPr id="149" name="image5.png" descr="Global1_1-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489" y="987125"/>
            <a:ext cx="5596877" cy="383769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791966" y="6534911"/>
            <a:ext cx="164592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900"/>
              <a:t>Индекс цен на пищевые продукты 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117823"/>
            <a:ext cx="868680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3400">
                <a:solidFill>
                  <a:srgbClr val="8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800000"/>
                </a:solidFill>
              </a:rPr>
              <a:t>Безопасность пищевых продуктов</a:t>
            </a:r>
          </a:p>
        </p:txBody>
      </p:sp>
      <p:pic>
        <p:nvPicPr>
          <p:cNvPr id="153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1013" y="2276475"/>
            <a:ext cx="625491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1013" y="2276475"/>
            <a:ext cx="625491" cy="41878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 163"/>
          <p:cNvGrpSpPr/>
          <p:nvPr/>
        </p:nvGrpSpPr>
        <p:grpSpPr>
          <a:xfrm>
            <a:off x="585773" y="1028766"/>
            <a:ext cx="8246738" cy="5237270"/>
            <a:chOff x="0" y="0"/>
            <a:chExt cx="8246736" cy="5237269"/>
          </a:xfrm>
        </p:grpSpPr>
        <p:pic>
          <p:nvPicPr>
            <p:cNvPr id="155" name="image4.jpeg" descr="cc and food prod losses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62241" cy="5237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Shape 156"/>
            <p:cNvSpPr/>
            <p:nvPr/>
          </p:nvSpPr>
          <p:spPr>
            <a:xfrm rot="503936">
              <a:off x="150432" y="1389825"/>
              <a:ext cx="7949398" cy="259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522596" y="4630790"/>
              <a:ext cx="1007039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-50%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3994620" y="4630790"/>
              <a:ext cx="930008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-15%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4692119" y="4623430"/>
              <a:ext cx="697507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0%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6133721" y="4635175"/>
              <a:ext cx="1008439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+35%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5157115" y="4635175"/>
              <a:ext cx="1085472" cy="221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 sz="1600"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/>
              </a:pPr>
              <a:r>
                <a:rPr sz="1600"/>
                <a:t>+15%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309529" y="4509324"/>
              <a:ext cx="1008441" cy="2592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457200">
                <a:defRPr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/>
              <a:r>
                <a:t>2080</a:t>
              </a:r>
            </a:p>
          </p:txBody>
        </p:sp>
      </p:grpSp>
      <p:sp>
        <p:nvSpPr>
          <p:cNvPr id="164" name="Shape 164"/>
          <p:cNvSpPr/>
          <p:nvPr/>
        </p:nvSpPr>
        <p:spPr>
          <a:xfrm>
            <a:off x="719846" y="1260836"/>
            <a:ext cx="710119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r>
              <a:t>Рисунок 8 Прогнозируемые потери производства пищевых продуктов из-за изменения климата до 2080 года.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8" descr="C:\Users\Mikko\SCIENCE\Instrumental_Temperature_Record_(NASA)_svg.png"/>
          <p:cNvGrpSpPr/>
          <p:nvPr/>
        </p:nvGrpSpPr>
        <p:grpSpPr>
          <a:xfrm>
            <a:off x="3479800" y="1844675"/>
            <a:ext cx="5664200" cy="4248150"/>
            <a:chOff x="0" y="0"/>
            <a:chExt cx="5664200" cy="4248150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5664200" cy="4248150"/>
            </a:xfrm>
            <a:prstGeom prst="rect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67" name="image7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64200" cy="4248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" name="Shape 169"/>
          <p:cNvSpPr/>
          <p:nvPr/>
        </p:nvSpPr>
        <p:spPr>
          <a:xfrm>
            <a:off x="6042504" y="3526401"/>
            <a:ext cx="145083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170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387" y="115887"/>
            <a:ext cx="3097216" cy="655796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 rot="16200000">
            <a:off x="2531253" y="6406356"/>
            <a:ext cx="35402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1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17375E"/>
                </a:solidFill>
              </a:rPr>
              <a:t>IPCC, 2007</a:t>
            </a:r>
          </a:p>
        </p:txBody>
      </p:sp>
      <p:sp>
        <p:nvSpPr>
          <p:cNvPr id="172" name="Shape 172"/>
          <p:cNvSpPr/>
          <p:nvPr>
            <p:ph type="title"/>
          </p:nvPr>
        </p:nvSpPr>
        <p:spPr>
          <a:xfrm>
            <a:off x="3995737" y="6165850"/>
            <a:ext cx="4464061" cy="360365"/>
          </a:xfrm>
          <a:prstGeom prst="rect">
            <a:avLst/>
          </a:prstGeom>
          <a:solidFill>
            <a:srgbClr val="17375E"/>
          </a:solidFill>
        </p:spPr>
        <p:txBody>
          <a:bodyPr>
            <a:normAutofit fontScale="100000" lnSpcReduction="0"/>
          </a:bodyPr>
          <a:lstStyle>
            <a:lvl1pPr defTabSz="896111">
              <a:defRPr b="1" sz="1300">
                <a:solidFill>
                  <a:srgbClr val="FDEADA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FDEADA"/>
                </a:solidFill>
              </a:rPr>
              <a:t>Приборная запись глобальной температуры ; NASA</a:t>
            </a:r>
          </a:p>
        </p:txBody>
      </p:sp>
      <p:sp>
        <p:nvSpPr>
          <p:cNvPr id="173" name="Shape 173"/>
          <p:cNvSpPr/>
          <p:nvPr/>
        </p:nvSpPr>
        <p:spPr>
          <a:xfrm>
            <a:off x="3492500" y="188898"/>
            <a:ext cx="5387975" cy="1431926"/>
          </a:xfrm>
          <a:prstGeom prst="rect">
            <a:avLst/>
          </a:prstGeom>
          <a:ln>
            <a:solidFill>
              <a:srgbClr val="93CDD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2400">
                <a:solidFill>
                  <a:srgbClr val="FDEAD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DEADA"/>
                </a:solidFill>
              </a:rPr>
              <a:t>УВЕЛИЧЕНИЕ ПАРНИКОВЫХ ГАЗОВ И ПОВЫШЕНИЕ ТЕМПЕРАТУРЫ – ОТ ПРОШЛОГО К НАСТОЯЩЕМУ TEMPERATURE  –  PAST TO PRESENT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 idx="4294967295"/>
          </p:nvPr>
        </p:nvSpPr>
        <p:spPr>
          <a:xfrm>
            <a:off x="250825" y="328606"/>
            <a:ext cx="8642350" cy="1295410"/>
          </a:xfrm>
          <a:prstGeom prst="rect">
            <a:avLst/>
          </a:prstGeom>
          <a:ln w="9525">
            <a:solidFill>
              <a:srgbClr val="93CDDD"/>
            </a:solidFill>
            <a:miter lim="800000"/>
          </a:ln>
        </p:spPr>
        <p:txBody>
          <a:bodyPr lIns="0" tIns="0" rIns="0" bIns="0"/>
          <a:lstStyle>
            <a:lvl1pPr>
              <a:defRPr sz="3200">
                <a:solidFill>
                  <a:srgbClr val="FCD5B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CD5B5"/>
                </a:solidFill>
              </a:rPr>
              <a:t>Изменение климата: сокращение ледников</a:t>
            </a:r>
          </a:p>
        </p:txBody>
      </p:sp>
      <p:pic>
        <p:nvPicPr>
          <p:cNvPr id="176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2060575"/>
            <a:ext cx="4333875" cy="3384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5.jpeg" descr="C:\Users\Mikko\Dropbox\ADB MODELING TRAINING\2 - Glaciers\Papers\fig-4-13-sma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4700" y="2060575"/>
            <a:ext cx="4427538" cy="338455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250825" y="5876925"/>
            <a:ext cx="430053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>
                <a:solidFill>
                  <a:srgbClr val="FDEAD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DEADA"/>
                </a:solidFill>
              </a:rPr>
              <a:t>Отступание ледников в Кыргызстане  / С. Кутузов, М.Шахгеданова  2009</a:t>
            </a:r>
          </a:p>
        </p:txBody>
      </p:sp>
      <p:sp>
        <p:nvSpPr>
          <p:cNvPr id="179" name="Shape 179"/>
          <p:cNvSpPr/>
          <p:nvPr/>
        </p:nvSpPr>
        <p:spPr>
          <a:xfrm>
            <a:off x="5292725" y="5876925"/>
            <a:ext cx="3562350" cy="20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400">
                <a:solidFill>
                  <a:srgbClr val="FDEAD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FDEADA"/>
                </a:solidFill>
              </a:rPr>
              <a:t>Отступание ледников в мире  / UNEP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